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75" r:id="rId5"/>
    <p:sldId id="278" r:id="rId6"/>
    <p:sldId id="280" r:id="rId7"/>
    <p:sldId id="259" r:id="rId8"/>
    <p:sldId id="281" r:id="rId9"/>
    <p:sldId id="282" r:id="rId10"/>
    <p:sldId id="283" r:id="rId11"/>
    <p:sldId id="284" r:id="rId12"/>
    <p:sldId id="285" r:id="rId13"/>
    <p:sldId id="276" r:id="rId1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5616" autoAdjust="0"/>
  </p:normalViewPr>
  <p:slideViewPr>
    <p:cSldViewPr snapToGrid="0">
      <p:cViewPr varScale="1">
        <p:scale>
          <a:sx n="73" d="100"/>
          <a:sy n="73" d="100"/>
        </p:scale>
        <p:origin x="107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B0218C-96D3-48FC-8CC5-F67A2574E8F2}" type="datetimeFigureOut">
              <a:rPr lang="sv-SE" smtClean="0"/>
              <a:t>2025-01-31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B276F3-40E3-4BE4-98C7-396AEF6F0C7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4361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B276F3-40E3-4BE4-98C7-396AEF6F0C7C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9184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B276F3-40E3-4BE4-98C7-396AEF6F0C7C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8635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0212EE7-214F-E108-C4E1-970E14330D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A41BBAD-183C-B8DA-0BF2-FBF7D553F4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56FE0A6-26D2-8CFC-6907-948C3D23B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6831-BEFD-431A-A538-C7832EEC17D1}" type="datetimeFigureOut">
              <a:rPr lang="sv-SE" smtClean="0"/>
              <a:t>2025-01-31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C9591EB-8722-8098-860A-7CC52E5E5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12761F6-4C96-6729-A600-6569F78E6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0084-B984-4636-A49A-DB2FFF8BD3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7133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CD6BA3-8DF2-B7E6-0107-4EC4D8364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FA9E216-F9CE-B446-352E-0235480703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4CF3C28-4BCF-CF43-CD14-FF1E789AD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6831-BEFD-431A-A538-C7832EEC17D1}" type="datetimeFigureOut">
              <a:rPr lang="sv-SE" smtClean="0"/>
              <a:t>2025-01-31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FE34E47-0A9C-F1B3-D145-E18854C47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BD77948-53EB-5B7A-9F79-CF5116538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0084-B984-4636-A49A-DB2FFF8BD3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2053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B6263C8-E7BB-DBA0-EB44-0E15F163D7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74B4884-1E72-516B-D8BD-5E3C827B1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6EF6126-0A38-34FE-714C-BEC891286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6831-BEFD-431A-A538-C7832EEC17D1}" type="datetimeFigureOut">
              <a:rPr lang="sv-SE" smtClean="0"/>
              <a:t>2025-01-31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F556946-6A21-9178-5687-18F8C34BC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07F1A29-2D81-FE6D-593C-1C1CBA169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0084-B984-4636-A49A-DB2FFF8BD3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352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DFE787C-D847-5B03-F03E-56402479E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9F81152-9C16-0C11-743C-4E88884D9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0352FF8-77B8-9C5A-2125-A5D4A2193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6831-BEFD-431A-A538-C7832EEC17D1}" type="datetimeFigureOut">
              <a:rPr lang="sv-SE" smtClean="0"/>
              <a:t>2025-01-31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C6F53A3-C503-86DC-8E85-88D5D6F2B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6AE6F5A-3286-B59A-CC59-ED963C17B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0084-B984-4636-A49A-DB2FFF8BD3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2716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D90A4C1-3725-2944-C1B1-5E88841AE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B325019-2C1C-11DB-7A7B-CCB8517485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935E4E-AA54-4F0A-CD9D-B7B3F99F2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6831-BEFD-431A-A538-C7832EEC17D1}" type="datetimeFigureOut">
              <a:rPr lang="sv-SE" smtClean="0"/>
              <a:t>2025-01-31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E83F03E-FFAA-7893-C761-0F32E042B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6E802FB-0397-3B9A-FAA9-EC83C0D87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0084-B984-4636-A49A-DB2FFF8BD3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6866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D08ADD-9781-73C0-893A-1BD3F4295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A27128-022F-04BB-AFE9-FA339637F7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611341A-5767-D685-A151-D9C44FB17E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ABC2AA6-09BB-5470-30D4-E2E326130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6831-BEFD-431A-A538-C7832EEC17D1}" type="datetimeFigureOut">
              <a:rPr lang="sv-SE" smtClean="0"/>
              <a:t>2025-01-31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4DD9334-332A-FCDB-85E4-F0B28EC65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18CE02E-7854-2603-B912-0950C8D88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0084-B984-4636-A49A-DB2FFF8BD3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2378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0A96ACA-6C9F-168B-C429-FB1CD5332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292FE92-F96B-AA7B-69F1-FBB4DBA30C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0BA49A8-3D88-4383-0D87-1E01B89EB0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519DD6C7-7D7F-E9F4-545D-BE144868B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9EFA5FC-6413-22EC-B7C5-7C4E1C3F5C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6FB83D35-EA1E-E26A-8BDB-288726B39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6831-BEFD-431A-A538-C7832EEC17D1}" type="datetimeFigureOut">
              <a:rPr lang="sv-SE" smtClean="0"/>
              <a:t>2025-01-31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C3FC7D88-E37A-EB8A-1704-34C7DA9CC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3FA34CDD-DF6D-FCFF-5668-DFC090DA4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0084-B984-4636-A49A-DB2FFF8BD3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0158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24613D-73CA-BD1E-B5AB-59EE868A6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EFC317D-D99E-DFDE-978E-EAA0AE437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6831-BEFD-431A-A538-C7832EEC17D1}" type="datetimeFigureOut">
              <a:rPr lang="sv-SE" smtClean="0"/>
              <a:t>2025-01-31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7AD1687-D8E5-3AB5-8F1F-6778352DD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595E77B-6D42-C62D-C384-43C168C6D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0084-B984-4636-A49A-DB2FFF8BD3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7559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3245457-DDB3-74AA-26EF-905C0AB74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6831-BEFD-431A-A538-C7832EEC17D1}" type="datetimeFigureOut">
              <a:rPr lang="sv-SE" smtClean="0"/>
              <a:t>2025-01-31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DD12FAF-B47F-5752-D768-48E319A50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0E74CDDA-83FF-1E9A-3C1D-6B9FEBE5E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0084-B984-4636-A49A-DB2FFF8BD3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682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AF2B16-682F-3094-44F5-8CC589796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5C77FFC-14D3-8B36-0574-30342FEB4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51049A9-7871-2DFF-1AC2-64AFDD9C6C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3E44D1E-9F83-F805-8122-8B2DA75D4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6831-BEFD-431A-A538-C7832EEC17D1}" type="datetimeFigureOut">
              <a:rPr lang="sv-SE" smtClean="0"/>
              <a:t>2025-01-31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8DB7C80-B747-8345-8592-65183A4D9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A6618C0-B8AE-74C0-EA82-37F6B6A68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0084-B984-4636-A49A-DB2FFF8BD3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3345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E8688AA-D37D-2263-B319-7D3AE4E5A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249E9F0-6034-9388-4EC8-EDB45D8768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36DD3C7-AB03-B750-E099-96703AA2F9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FD8B403-1774-156B-AC61-88CEE0240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6831-BEFD-431A-A538-C7832EEC17D1}" type="datetimeFigureOut">
              <a:rPr lang="sv-SE" smtClean="0"/>
              <a:t>2025-01-31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F5D415B-D23F-E3A6-AF6C-FE12C66B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2044BA7-0A74-E612-298A-8A8D40789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0084-B984-4636-A49A-DB2FFF8BD3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2407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43159A8-4639-3FB7-8EA7-EB5A22B42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AAE9512-FC4E-6F5A-C5EE-DB2E6E9D20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F425497-79C3-422C-BB15-22C8564352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56831-BEFD-431A-A538-C7832EEC17D1}" type="datetimeFigureOut">
              <a:rPr lang="sv-SE" smtClean="0"/>
              <a:t>2025-01-31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1D5762-0A5E-D283-AA44-FA74179C6F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30A0BB8-92C2-3326-EC3F-8EB9BF4856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00084-B984-4636-A49A-DB2FFF8BD3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6469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>
            <a:extLst>
              <a:ext uri="{FF2B5EF4-FFF2-40B4-BE49-F238E27FC236}">
                <a16:creationId xmlns:a16="http://schemas.microsoft.com/office/drawing/2014/main" id="{61A4E2A9-0765-5175-BD89-21359D5297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8607" y="4961689"/>
            <a:ext cx="5145157" cy="1678408"/>
          </a:xfrm>
          <a:prstGeom prst="rect">
            <a:avLst/>
          </a:prstGeom>
        </p:spPr>
      </p:pic>
      <p:sp>
        <p:nvSpPr>
          <p:cNvPr id="11" name="textruta 10">
            <a:extLst>
              <a:ext uri="{FF2B5EF4-FFF2-40B4-BE49-F238E27FC236}">
                <a16:creationId xmlns:a16="http://schemas.microsoft.com/office/drawing/2014/main" id="{1B8A1B81-F19D-B1F0-A01C-88E2A5239C5D}"/>
              </a:ext>
            </a:extLst>
          </p:cNvPr>
          <p:cNvSpPr txBox="1"/>
          <p:nvPr/>
        </p:nvSpPr>
        <p:spPr>
          <a:xfrm>
            <a:off x="733425" y="2598003"/>
            <a:ext cx="110680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800" dirty="0">
                <a:solidFill>
                  <a:schemeClr val="bg1"/>
                </a:solidFill>
              </a:rPr>
              <a:t>Verksamhetsplan 2025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C5436578-B466-3F37-093E-C0CFC536EA3A}"/>
              </a:ext>
            </a:extLst>
          </p:cNvPr>
          <p:cNvSpPr txBox="1"/>
          <p:nvPr/>
        </p:nvSpPr>
        <p:spPr>
          <a:xfrm>
            <a:off x="10640292" y="448887"/>
            <a:ext cx="1438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2024-12-04</a:t>
            </a:r>
          </a:p>
        </p:txBody>
      </p:sp>
    </p:spTree>
    <p:extLst>
      <p:ext uri="{BB962C8B-B14F-4D97-AF65-F5344CB8AC3E}">
        <p14:creationId xmlns:p14="http://schemas.microsoft.com/office/powerpoint/2010/main" val="4131992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50851A7-ABA1-286B-080B-53596CEA3C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12BD7C6-C017-4C21-01A8-6AF243219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825"/>
            <a:ext cx="10515600" cy="847725"/>
          </a:xfrm>
        </p:spPr>
        <p:txBody>
          <a:bodyPr>
            <a:normAutofit fontScale="90000"/>
          </a:bodyPr>
          <a:lstStyle/>
          <a:p>
            <a:pPr algn="ctr"/>
            <a:br>
              <a:rPr lang="da-DK" sz="4000" b="1" dirty="0">
                <a:solidFill>
                  <a:schemeClr val="bg1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4000" b="1" dirty="0">
                <a:solidFill>
                  <a:schemeClr val="bg1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 specifika verksamhetsmål 2025</a:t>
            </a:r>
            <a:br>
              <a:rPr lang="sv-SE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v-SE" dirty="0"/>
          </a:p>
        </p:txBody>
      </p:sp>
      <p:graphicFrame>
        <p:nvGraphicFramePr>
          <p:cNvPr id="5" name="Platshållare för innehåll 4">
            <a:extLst>
              <a:ext uri="{FF2B5EF4-FFF2-40B4-BE49-F238E27FC236}">
                <a16:creationId xmlns:a16="http://schemas.microsoft.com/office/drawing/2014/main" id="{6C063535-597A-1A30-ABEE-EF6042A049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6977311"/>
              </p:ext>
            </p:extLst>
          </p:nvPr>
        </p:nvGraphicFramePr>
        <p:xfrm>
          <a:off x="284602" y="994182"/>
          <a:ext cx="11622795" cy="53099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2792">
                  <a:extLst>
                    <a:ext uri="{9D8B030D-6E8A-4147-A177-3AD203B41FA5}">
                      <a16:colId xmlns:a16="http://schemas.microsoft.com/office/drawing/2014/main" val="837388600"/>
                    </a:ext>
                  </a:extLst>
                </a:gridCol>
                <a:gridCol w="2369873">
                  <a:extLst>
                    <a:ext uri="{9D8B030D-6E8A-4147-A177-3AD203B41FA5}">
                      <a16:colId xmlns:a16="http://schemas.microsoft.com/office/drawing/2014/main" val="2291972944"/>
                    </a:ext>
                  </a:extLst>
                </a:gridCol>
                <a:gridCol w="4453466">
                  <a:extLst>
                    <a:ext uri="{9D8B030D-6E8A-4147-A177-3AD203B41FA5}">
                      <a16:colId xmlns:a16="http://schemas.microsoft.com/office/drawing/2014/main" val="2056419585"/>
                    </a:ext>
                  </a:extLst>
                </a:gridCol>
                <a:gridCol w="1430779">
                  <a:extLst>
                    <a:ext uri="{9D8B030D-6E8A-4147-A177-3AD203B41FA5}">
                      <a16:colId xmlns:a16="http://schemas.microsoft.com/office/drawing/2014/main" val="3040341738"/>
                    </a:ext>
                  </a:extLst>
                </a:gridCol>
                <a:gridCol w="1645885">
                  <a:extLst>
                    <a:ext uri="{9D8B030D-6E8A-4147-A177-3AD203B41FA5}">
                      <a16:colId xmlns:a16="http://schemas.microsoft.com/office/drawing/2014/main" val="805507762"/>
                    </a:ext>
                  </a:extLst>
                </a:gridCol>
              </a:tblGrid>
              <a:tr h="549392"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2000" kern="1200" dirty="0">
                          <a:solidFill>
                            <a:schemeClr val="tx1"/>
                          </a:solidFill>
                          <a:effectLst/>
                        </a:rPr>
                        <a:t>Målområde</a:t>
                      </a:r>
                      <a:endParaRPr lang="sv-SE" sz="3200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20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Mål</a:t>
                      </a:r>
                      <a:endParaRPr lang="sv-SE" sz="3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20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Aktiviteter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2000" kern="100" dirty="0">
                          <a:solidFill>
                            <a:schemeClr val="tx1"/>
                          </a:solidFill>
                          <a:effectLst/>
                        </a:rPr>
                        <a:t>Tidsplan</a:t>
                      </a:r>
                      <a:endParaRPr lang="sv-SE" sz="3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2000" kern="100" dirty="0">
                          <a:solidFill>
                            <a:schemeClr val="tx1"/>
                          </a:solidFill>
                          <a:effectLst/>
                        </a:rPr>
                        <a:t>Ansvarig</a:t>
                      </a:r>
                      <a:endParaRPr lang="sv-SE" sz="3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060315"/>
                  </a:ext>
                </a:extLst>
              </a:tr>
              <a:tr h="2130804"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Mångfald och inkludering</a:t>
                      </a:r>
                    </a:p>
                    <a:p>
                      <a:pPr algn="l">
                        <a:spcAft>
                          <a:spcPts val="800"/>
                        </a:spcAft>
                      </a:pPr>
                      <a:b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Samarbeten gör oss starkare</a:t>
                      </a:r>
                    </a:p>
                    <a:p>
                      <a:pPr algn="l">
                        <a:spcAft>
                          <a:spcPts val="800"/>
                        </a:spcAft>
                      </a:pPr>
                      <a:b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Fler engagerade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sv-SE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Ökad kunskap inom Första Hjälpen teoretiskt och praktiskt</a:t>
                      </a:r>
                    </a:p>
                    <a:p>
                      <a:pPr fontAlgn="base"/>
                      <a:r>
                        <a:rPr lang="sv-SE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Ytterligare två volontärer för att kunna erbjuda mer</a:t>
                      </a:r>
                      <a:endParaRPr lang="sv-SE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sv-SE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Arrangera 8 utbildningar i Första Hjälpen och</a:t>
                      </a:r>
                      <a:br>
                        <a:rPr lang="sv-SE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4 övningar till föreningar och öppna Förskolor</a:t>
                      </a:r>
                    </a:p>
                    <a:p>
                      <a:pPr fontAlgn="base"/>
                      <a:r>
                        <a:rPr lang="sv-SE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Genomföra två halvdagar med tre huvudspår</a:t>
                      </a:r>
                    </a:p>
                    <a:p>
                      <a:pPr fontAlgn="base"/>
                      <a:r>
                        <a:rPr lang="sv-SE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Första hjälpen-HLR, Du som rödakorsare och Rödakorskunskap.</a:t>
                      </a:r>
                      <a:br>
                        <a:rPr lang="sv-SE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 vara på spontankontakter från andra organisationer och andra kretsar. </a:t>
                      </a:r>
                    </a:p>
                    <a:p>
                      <a:pPr fontAlgn="base"/>
                      <a:r>
                        <a:rPr lang="sv-SE" sz="16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Delta i evenemang och sprida vårt budskap.</a:t>
                      </a:r>
                      <a:endParaRPr lang="sv-SE" sz="16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Löpande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FVL Utbildnings-gruppen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Utbildare Första Hjälpen</a:t>
                      </a:r>
                    </a:p>
                    <a:p>
                      <a:pPr algn="l">
                        <a:spcAft>
                          <a:spcPts val="800"/>
                        </a:spcAft>
                      </a:pP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7326763"/>
                  </a:ext>
                </a:extLst>
              </a:tr>
              <a:tr h="11667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00" dirty="0">
                          <a:solidFill>
                            <a:schemeClr val="tx1"/>
                          </a:solidFill>
                          <a:effectLst/>
                        </a:rPr>
                        <a:t>Mångfald och inkludering</a:t>
                      </a:r>
                      <a:br>
                        <a:rPr lang="sv-SE" sz="1600" kern="1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1600" kern="100" dirty="0">
                          <a:solidFill>
                            <a:schemeClr val="tx1"/>
                          </a:solidFill>
                          <a:effectLst/>
                        </a:rPr>
                        <a:t>Samarbeten </a:t>
                      </a:r>
                      <a:br>
                        <a:rPr lang="sv-SE" sz="1600" kern="1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1600" kern="100" dirty="0">
                          <a:solidFill>
                            <a:schemeClr val="tx1"/>
                          </a:solidFill>
                          <a:effectLst/>
                        </a:rPr>
                        <a:t>Klimatförändring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dirty="0">
                          <a:solidFill>
                            <a:schemeClr val="tx1"/>
                          </a:solidFill>
                        </a:rPr>
                        <a:t>Minskad ensamhet och isolering</a:t>
                      </a:r>
                      <a:br>
                        <a:rPr lang="sv-SE" sz="16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sv-SE" sz="1600" b="1" dirty="0">
                          <a:solidFill>
                            <a:schemeClr val="tx1"/>
                          </a:solidFill>
                        </a:rPr>
                        <a:t>Gemensam planering </a:t>
                      </a:r>
                      <a:br>
                        <a:rPr lang="sv-SE" sz="16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sv-SE" sz="1600" b="1" dirty="0">
                          <a:solidFill>
                            <a:schemeClr val="tx1"/>
                          </a:solidFill>
                        </a:rPr>
                        <a:t>Öka insikten om cyklandet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Erbjuda cykelturer några gånger/vecka</a:t>
                      </a:r>
                      <a:b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Utveckla cykelverksamheten i samarbete med Resurscenter </a:t>
                      </a:r>
                      <a:r>
                        <a:rPr lang="sv-SE" sz="1600" b="0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Hagaborg</a:t>
                      </a:r>
                      <a:b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Visa att RK är en förebild genom att använda cykeln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När vädret tillåter</a:t>
                      </a:r>
                      <a:b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Löpande</a:t>
                      </a:r>
                      <a:endParaRPr lang="sv-SE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FVL</a:t>
                      </a:r>
                      <a:b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Cykelgruppen</a:t>
                      </a:r>
                      <a:endParaRPr lang="sv-SE" sz="16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7603670"/>
                  </a:ext>
                </a:extLst>
              </a:tr>
              <a:tr h="10449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00" dirty="0">
                          <a:solidFill>
                            <a:schemeClr val="tx1"/>
                          </a:solidFill>
                          <a:effectLst/>
                        </a:rPr>
                        <a:t>Mångfald och inkludering</a:t>
                      </a:r>
                      <a:br>
                        <a:rPr lang="sv-SE" sz="1600" kern="1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1600" kern="100" dirty="0">
                          <a:solidFill>
                            <a:schemeClr val="tx1"/>
                          </a:solidFill>
                          <a:effectLst/>
                        </a:rPr>
                        <a:t>Fler engagerade</a:t>
                      </a:r>
                      <a:br>
                        <a:rPr lang="sv-SE" sz="1600" kern="1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1600" kern="100" dirty="0">
                          <a:solidFill>
                            <a:schemeClr val="tx1"/>
                          </a:solidFill>
                          <a:effectLst/>
                        </a:rPr>
                        <a:t>Samarbeten </a:t>
                      </a:r>
                      <a:br>
                        <a:rPr lang="sv-SE" sz="1600" kern="100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sv-SE" sz="1600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dirty="0">
                          <a:solidFill>
                            <a:schemeClr val="tx1"/>
                          </a:solidFill>
                        </a:rPr>
                        <a:t>Minskad ensamhet och isolering, utöka till yngre</a:t>
                      </a:r>
                      <a:br>
                        <a:rPr lang="sv-SE" sz="16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sv-SE" sz="1600" b="1" dirty="0">
                          <a:solidFill>
                            <a:schemeClr val="tx1"/>
                          </a:solidFill>
                        </a:rPr>
                        <a:t>Alla har all utbildning</a:t>
                      </a:r>
                      <a:br>
                        <a:rPr lang="sv-SE" sz="16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sv-SE" sz="1600" b="1" dirty="0">
                          <a:solidFill>
                            <a:schemeClr val="tx1"/>
                          </a:solidFill>
                        </a:rPr>
                        <a:t>Fler volontärer</a:t>
                      </a:r>
                      <a:br>
                        <a:rPr lang="sv-SE" sz="1600" b="1" dirty="0">
                          <a:solidFill>
                            <a:schemeClr val="tx1"/>
                          </a:solidFill>
                        </a:rPr>
                      </a:br>
                      <a:endParaRPr lang="sv-SE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rbjuda fler ensamma att ta del av vår verksamhet. Annonsera i sociala medier för att nå yngre volontärer - erbjuda stöd till fler unga ensamma.</a:t>
                      </a:r>
                      <a:b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Följa utbildningsgruppens upplägg med alla.</a:t>
                      </a:r>
                    </a:p>
                    <a:p>
                      <a:pPr fontAlgn="base"/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Samarbete med Frivilliggruppen Karlstad kommun</a:t>
                      </a:r>
                      <a:b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sv-SE" sz="16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Löpande</a:t>
                      </a:r>
                    </a:p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 våren</a:t>
                      </a:r>
                    </a:p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Löpande</a:t>
                      </a:r>
                      <a:endParaRPr lang="sv-SE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FVL</a:t>
                      </a:r>
                      <a:b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Guldkanten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1431362"/>
                  </a:ext>
                </a:extLst>
              </a:tr>
            </a:tbl>
          </a:graphicData>
        </a:graphic>
      </p:graphicFrame>
      <p:pic>
        <p:nvPicPr>
          <p:cNvPr id="4" name="Bildobjekt 3">
            <a:extLst>
              <a:ext uri="{FF2B5EF4-FFF2-40B4-BE49-F238E27FC236}">
                <a16:creationId xmlns:a16="http://schemas.microsoft.com/office/drawing/2014/main" id="{7BB06CB8-BBD8-19E2-1AFF-59C943DA25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5934" y="6092687"/>
            <a:ext cx="2346066" cy="765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044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204F76D-69E9-0ADD-E639-075F472D07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660CCE8-0BB3-C802-7BE9-DFD5E972C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825"/>
            <a:ext cx="10515600" cy="847725"/>
          </a:xfrm>
        </p:spPr>
        <p:txBody>
          <a:bodyPr>
            <a:normAutofit fontScale="90000"/>
          </a:bodyPr>
          <a:lstStyle/>
          <a:p>
            <a:pPr algn="ctr"/>
            <a:br>
              <a:rPr lang="da-DK" sz="4000" b="1" dirty="0">
                <a:solidFill>
                  <a:schemeClr val="bg1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4000" b="1" dirty="0">
                <a:solidFill>
                  <a:schemeClr val="bg1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 specifika verksamhetsmål 2025</a:t>
            </a:r>
            <a:br>
              <a:rPr lang="sv-SE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v-SE" dirty="0"/>
          </a:p>
        </p:txBody>
      </p:sp>
      <p:graphicFrame>
        <p:nvGraphicFramePr>
          <p:cNvPr id="5" name="Platshållare för innehåll 4">
            <a:extLst>
              <a:ext uri="{FF2B5EF4-FFF2-40B4-BE49-F238E27FC236}">
                <a16:creationId xmlns:a16="http://schemas.microsoft.com/office/drawing/2014/main" id="{394FCAAB-8472-2385-3957-10B817FCFB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0834065"/>
              </p:ext>
            </p:extLst>
          </p:nvPr>
        </p:nvGraphicFramePr>
        <p:xfrm>
          <a:off x="284602" y="872455"/>
          <a:ext cx="11622795" cy="57614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4198">
                  <a:extLst>
                    <a:ext uri="{9D8B030D-6E8A-4147-A177-3AD203B41FA5}">
                      <a16:colId xmlns:a16="http://schemas.microsoft.com/office/drawing/2014/main" val="837388600"/>
                    </a:ext>
                  </a:extLst>
                </a:gridCol>
                <a:gridCol w="2463800">
                  <a:extLst>
                    <a:ext uri="{9D8B030D-6E8A-4147-A177-3AD203B41FA5}">
                      <a16:colId xmlns:a16="http://schemas.microsoft.com/office/drawing/2014/main" val="2291972944"/>
                    </a:ext>
                  </a:extLst>
                </a:gridCol>
                <a:gridCol w="3961979">
                  <a:extLst>
                    <a:ext uri="{9D8B030D-6E8A-4147-A177-3AD203B41FA5}">
                      <a16:colId xmlns:a16="http://schemas.microsoft.com/office/drawing/2014/main" val="2056419585"/>
                    </a:ext>
                  </a:extLst>
                </a:gridCol>
                <a:gridCol w="2006933">
                  <a:extLst>
                    <a:ext uri="{9D8B030D-6E8A-4147-A177-3AD203B41FA5}">
                      <a16:colId xmlns:a16="http://schemas.microsoft.com/office/drawing/2014/main" val="3040341738"/>
                    </a:ext>
                  </a:extLst>
                </a:gridCol>
                <a:gridCol w="1645885">
                  <a:extLst>
                    <a:ext uri="{9D8B030D-6E8A-4147-A177-3AD203B41FA5}">
                      <a16:colId xmlns:a16="http://schemas.microsoft.com/office/drawing/2014/main" val="805507762"/>
                    </a:ext>
                  </a:extLst>
                </a:gridCol>
              </a:tblGrid>
              <a:tr h="604007"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2000" kern="1200" dirty="0">
                          <a:solidFill>
                            <a:schemeClr val="tx1"/>
                          </a:solidFill>
                          <a:effectLst/>
                        </a:rPr>
                        <a:t>Målområde</a:t>
                      </a:r>
                      <a:endParaRPr lang="sv-SE" sz="3200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20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Mål</a:t>
                      </a:r>
                      <a:endParaRPr lang="sv-SE" sz="3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20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Aktiviteter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2000" kern="100" dirty="0">
                          <a:solidFill>
                            <a:schemeClr val="tx1"/>
                          </a:solidFill>
                          <a:effectLst/>
                        </a:rPr>
                        <a:t>Tidsplan</a:t>
                      </a:r>
                      <a:endParaRPr lang="sv-SE" sz="3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2000" kern="100" dirty="0">
                          <a:solidFill>
                            <a:schemeClr val="tx1"/>
                          </a:solidFill>
                          <a:effectLst/>
                        </a:rPr>
                        <a:t>Ansvarig</a:t>
                      </a:r>
                      <a:endParaRPr lang="sv-SE" sz="3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060315"/>
                  </a:ext>
                </a:extLst>
              </a:tr>
              <a:tr h="2105637"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kern="100" dirty="0">
                          <a:solidFill>
                            <a:schemeClr val="tx1"/>
                          </a:solidFill>
                          <a:effectLst/>
                        </a:rPr>
                        <a:t>Mångfald och inkludering</a:t>
                      </a:r>
                      <a:br>
                        <a:rPr lang="sv-SE" sz="1600" kern="1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1600" kern="100" dirty="0">
                          <a:solidFill>
                            <a:schemeClr val="tx1"/>
                          </a:solidFill>
                          <a:effectLst/>
                        </a:rPr>
                        <a:t>Fler engagerade</a:t>
                      </a:r>
                      <a:br>
                        <a:rPr lang="sv-SE" sz="1600" kern="100" dirty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sv-SE" sz="1600" kern="100" dirty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sv-SE" sz="1600" kern="1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1600" kern="100" dirty="0">
                          <a:solidFill>
                            <a:schemeClr val="tx1"/>
                          </a:solidFill>
                          <a:effectLst/>
                        </a:rPr>
                        <a:t>Samarbeten 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Minskad ensamhet och isolering</a:t>
                      </a:r>
                      <a:b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Öka medvetenheten om </a:t>
                      </a:r>
                      <a:r>
                        <a:rPr lang="sv-SE" sz="1600" b="1" kern="1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RK´s</a:t>
                      </a: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roll</a:t>
                      </a:r>
                      <a:b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Ökat engagemang</a:t>
                      </a:r>
                      <a:b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Fortsatt bra samarbete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Inkludera boende vid vårdboendet och i samhället i utevistelser och bokklubb.</a:t>
                      </a:r>
                      <a:br>
                        <a:rPr lang="sv-SE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Få fler invånare medvetna om behov i samhället och i Röda Korsets roll som en del.</a:t>
                      </a:r>
                      <a:br>
                        <a:rPr lang="sv-SE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Sprida i</a:t>
                      </a: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nformation och utbildningsinsatser.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Samarbete; Bibliotek, kyrka och föreningar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Alla volontärer har kunskap om krisberedskap och kan snabbt agera (boende i Skåre)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Löpande</a:t>
                      </a:r>
                    </a:p>
                    <a:p>
                      <a:pPr algn="l">
                        <a:spcAft>
                          <a:spcPts val="800"/>
                        </a:spcAft>
                      </a:pPr>
                      <a:endParaRPr lang="sv-SE" sz="16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800"/>
                        </a:spcAft>
                      </a:pPr>
                      <a:endParaRPr lang="sv-SE" sz="16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800"/>
                        </a:spcAft>
                      </a:pPr>
                      <a:endParaRPr lang="sv-SE" sz="16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 behov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FVL Skåregruppen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7326763"/>
                  </a:ext>
                </a:extLst>
              </a:tr>
              <a:tr h="2091564"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kern="100" dirty="0">
                          <a:solidFill>
                            <a:schemeClr val="tx1"/>
                          </a:solidFill>
                          <a:effectLst/>
                        </a:rPr>
                        <a:t>Mångfald och inkludering</a:t>
                      </a:r>
                    </a:p>
                    <a:p>
                      <a:pPr algn="l">
                        <a:spcAft>
                          <a:spcPts val="800"/>
                        </a:spcAft>
                      </a:pPr>
                      <a:endParaRPr lang="sv-SE" sz="16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800"/>
                        </a:spcAft>
                      </a:pPr>
                      <a:endParaRPr lang="sv-SE" sz="16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800"/>
                        </a:spcAft>
                      </a:pPr>
                      <a:br>
                        <a:rPr lang="sv-SE" sz="1600" kern="1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1600" kern="100" dirty="0">
                          <a:solidFill>
                            <a:schemeClr val="tx1"/>
                          </a:solidFill>
                          <a:effectLst/>
                        </a:rPr>
                        <a:t>Fler engagerade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trygg mötesplats för samtal och meningsfull fritid. Främja mångfald och inkludering/gemenskap</a:t>
                      </a:r>
                      <a:b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Uppnå ökad självkänsla</a:t>
                      </a:r>
                      <a:b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självförtroende och psykiska hälsa</a:t>
                      </a:r>
                      <a:b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Fler volontärer behövs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Byta namn på </a:t>
                      </a:r>
                      <a:r>
                        <a:rPr lang="sv-SE" sz="1600" b="0" kern="1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After</a:t>
                      </a: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v-SE" sz="1600" b="0" kern="1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School</a:t>
                      </a:r>
                      <a:b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Träffar 2 </a:t>
                      </a:r>
                      <a:r>
                        <a:rPr lang="sv-SE" sz="1600" b="0" kern="1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</a:t>
                      </a: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månad, söndag samt på loven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Lyfta aktuella ämnen för ökad hälsa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Fysiska aktiviteter och språkträning.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Utflykter de inte har råd med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Gemensamma måltider för att orka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Bidra till kunskap om krisen kommer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Rekrytera fler volontärer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2025</a:t>
                      </a:r>
                    </a:p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Enligt planen ska RKUF ta över verksamheten vid årsskiftet.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 andra förutsätt-</a:t>
                      </a:r>
                      <a:r>
                        <a:rPr lang="sv-SE" sz="1600" b="0" kern="1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ningar</a:t>
                      </a:r>
                      <a:endParaRPr lang="sv-SE" sz="16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FVL </a:t>
                      </a:r>
                      <a:r>
                        <a:rPr lang="sv-SE" sz="1600" b="0" kern="1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After</a:t>
                      </a: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v-SE" sz="1600" b="0" kern="1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School</a:t>
                      </a: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RKUF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7603670"/>
                  </a:ext>
                </a:extLst>
              </a:tr>
              <a:tr h="960273"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sv-SE" sz="1600" dirty="0">
                          <a:solidFill>
                            <a:schemeClr val="tx1"/>
                          </a:solidFill>
                        </a:rPr>
                        <a:t>Samarbeten gör oss starkare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dirty="0">
                          <a:solidFill>
                            <a:schemeClr val="tx1"/>
                          </a:solidFill>
                        </a:rPr>
                        <a:t>Fortsatt gott samarbete med olika samhällsaktörer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Kunna erbjuda så många praktikplatser som möjligt på </a:t>
                      </a:r>
                      <a:r>
                        <a:rPr lang="sv-SE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SecondHand</a:t>
                      </a: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med olika arbetsuppgifter utifrån förmåga.</a:t>
                      </a:r>
                      <a:endParaRPr lang="sv-SE" sz="14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Löpande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SecondHand</a:t>
                      </a:r>
                      <a:endParaRPr lang="sv-SE" sz="16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1431362"/>
                  </a:ext>
                </a:extLst>
              </a:tr>
            </a:tbl>
          </a:graphicData>
        </a:graphic>
      </p:graphicFrame>
      <p:pic>
        <p:nvPicPr>
          <p:cNvPr id="4" name="Bildobjekt 3">
            <a:extLst>
              <a:ext uri="{FF2B5EF4-FFF2-40B4-BE49-F238E27FC236}">
                <a16:creationId xmlns:a16="http://schemas.microsoft.com/office/drawing/2014/main" id="{D9EAC4B2-4178-D3E4-C243-8EC8A11CA9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45934" y="6092687"/>
            <a:ext cx="2346066" cy="765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353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F9B7B56-9498-1894-B609-98394660FE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011124-328C-3024-9DD0-E8BF5DBAD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825"/>
            <a:ext cx="10515600" cy="847725"/>
          </a:xfrm>
        </p:spPr>
        <p:txBody>
          <a:bodyPr>
            <a:normAutofit fontScale="90000"/>
          </a:bodyPr>
          <a:lstStyle/>
          <a:p>
            <a:pPr algn="ctr"/>
            <a:br>
              <a:rPr lang="da-DK" sz="4000" b="1" dirty="0">
                <a:solidFill>
                  <a:schemeClr val="bg1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4000" b="1" dirty="0">
                <a:solidFill>
                  <a:schemeClr val="bg1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 sprcifika verksamhetsmål 2025</a:t>
            </a:r>
            <a:br>
              <a:rPr lang="sv-SE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v-SE" dirty="0"/>
          </a:p>
        </p:txBody>
      </p:sp>
      <p:graphicFrame>
        <p:nvGraphicFramePr>
          <p:cNvPr id="5" name="Platshållare för innehåll 4">
            <a:extLst>
              <a:ext uri="{FF2B5EF4-FFF2-40B4-BE49-F238E27FC236}">
                <a16:creationId xmlns:a16="http://schemas.microsoft.com/office/drawing/2014/main" id="{17DACC17-02FD-663C-D1F7-AB18D862EA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7002551"/>
              </p:ext>
            </p:extLst>
          </p:nvPr>
        </p:nvGraphicFramePr>
        <p:xfrm>
          <a:off x="284602" y="780176"/>
          <a:ext cx="11622795" cy="57319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2792">
                  <a:extLst>
                    <a:ext uri="{9D8B030D-6E8A-4147-A177-3AD203B41FA5}">
                      <a16:colId xmlns:a16="http://schemas.microsoft.com/office/drawing/2014/main" val="837388600"/>
                    </a:ext>
                  </a:extLst>
                </a:gridCol>
                <a:gridCol w="2505883">
                  <a:extLst>
                    <a:ext uri="{9D8B030D-6E8A-4147-A177-3AD203B41FA5}">
                      <a16:colId xmlns:a16="http://schemas.microsoft.com/office/drawing/2014/main" val="2291972944"/>
                    </a:ext>
                  </a:extLst>
                </a:gridCol>
                <a:gridCol w="4093828">
                  <a:extLst>
                    <a:ext uri="{9D8B030D-6E8A-4147-A177-3AD203B41FA5}">
                      <a16:colId xmlns:a16="http://schemas.microsoft.com/office/drawing/2014/main" val="2056419585"/>
                    </a:ext>
                  </a:extLst>
                </a:gridCol>
                <a:gridCol w="1654407">
                  <a:extLst>
                    <a:ext uri="{9D8B030D-6E8A-4147-A177-3AD203B41FA5}">
                      <a16:colId xmlns:a16="http://schemas.microsoft.com/office/drawing/2014/main" val="3040341738"/>
                    </a:ext>
                  </a:extLst>
                </a:gridCol>
                <a:gridCol w="1645885">
                  <a:extLst>
                    <a:ext uri="{9D8B030D-6E8A-4147-A177-3AD203B41FA5}">
                      <a16:colId xmlns:a16="http://schemas.microsoft.com/office/drawing/2014/main" val="805507762"/>
                    </a:ext>
                  </a:extLst>
                </a:gridCol>
              </a:tblGrid>
              <a:tr h="511729"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2000" kern="1200" dirty="0">
                          <a:solidFill>
                            <a:schemeClr val="tx1"/>
                          </a:solidFill>
                          <a:effectLst/>
                        </a:rPr>
                        <a:t>Målområde</a:t>
                      </a:r>
                      <a:endParaRPr lang="sv-SE" sz="3200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20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Mål</a:t>
                      </a:r>
                      <a:endParaRPr lang="sv-SE" sz="3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20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Aktiviteter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2000" kern="100" dirty="0">
                          <a:solidFill>
                            <a:schemeClr val="tx1"/>
                          </a:solidFill>
                          <a:effectLst/>
                        </a:rPr>
                        <a:t>Tidsplan</a:t>
                      </a:r>
                      <a:endParaRPr lang="sv-SE" sz="3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2000" kern="100" dirty="0">
                          <a:solidFill>
                            <a:schemeClr val="tx1"/>
                          </a:solidFill>
                          <a:effectLst/>
                        </a:rPr>
                        <a:t>Ansvarig</a:t>
                      </a:r>
                      <a:endParaRPr lang="sv-SE" sz="3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060315"/>
                  </a:ext>
                </a:extLst>
              </a:tr>
              <a:tr h="2133403"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Mångfald </a:t>
                      </a:r>
                      <a:b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sv-SE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Fler engagerade</a:t>
                      </a:r>
                    </a:p>
                    <a:p>
                      <a:pPr algn="l">
                        <a:spcAft>
                          <a:spcPts val="800"/>
                        </a:spcAft>
                      </a:pPr>
                      <a:endParaRPr lang="sv-SE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800"/>
                        </a:spcAft>
                      </a:pPr>
                      <a:endParaRPr lang="sv-SE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Samarbeten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Att få in fler uppdrag</a:t>
                      </a:r>
                      <a:b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Att synas</a:t>
                      </a:r>
                      <a:b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Öka med 2-5 stycken</a:t>
                      </a:r>
                      <a:b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Kunna dela ansvaret på fler om 1-2 nya</a:t>
                      </a:r>
                      <a:b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Fler med ökad kompetens</a:t>
                      </a:r>
                    </a:p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Erfarenhetsutbyte och lärande av andra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Tacka ja till fler uppdrag</a:t>
                      </a:r>
                    </a:p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Utbilda nya praktikanter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Vidareutbilda till gruppledare och insatsledare</a:t>
                      </a:r>
                    </a:p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Gruppträff/övningstillfälle med möjligheter att både träna omhändertaganden</a:t>
                      </a:r>
                    </a:p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Utveckla samarbetet med verksamheter i kretsen och med andra första </a:t>
                      </a:r>
                      <a:r>
                        <a:rPr lang="sv-SE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hjälpengrupper</a:t>
                      </a:r>
                      <a:endParaRPr lang="sv-SE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Löpande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FVL FHG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7326763"/>
                  </a:ext>
                </a:extLst>
              </a:tr>
              <a:tr h="22812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00" dirty="0">
                          <a:solidFill>
                            <a:schemeClr val="tx1"/>
                          </a:solidFill>
                          <a:effectLst/>
                        </a:rPr>
                        <a:t>Mångfald och inkludering</a:t>
                      </a:r>
                      <a:br>
                        <a:rPr lang="sv-SE" sz="1600" kern="100" dirty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sv-SE" sz="1600" kern="1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1600" kern="100" dirty="0">
                          <a:solidFill>
                            <a:schemeClr val="tx1"/>
                          </a:solidFill>
                          <a:effectLst/>
                        </a:rPr>
                        <a:t>Fler engagerade</a:t>
                      </a:r>
                      <a:br>
                        <a:rPr lang="sv-SE" sz="1600" kern="100" dirty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sv-SE" sz="1600" kern="100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sv-SE" sz="16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00" dirty="0">
                          <a:solidFill>
                            <a:schemeClr val="tx1"/>
                          </a:solidFill>
                          <a:effectLst/>
                        </a:rPr>
                        <a:t>Samarbete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dirty="0">
                          <a:solidFill>
                            <a:schemeClr val="tx1"/>
                          </a:solidFill>
                        </a:rPr>
                        <a:t>Alla blir sedda, hörda och bekräftade. Var och en bidrar efter förmåga</a:t>
                      </a:r>
                      <a:br>
                        <a:rPr lang="sv-SE" sz="16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sv-SE" sz="1600" b="1" dirty="0">
                          <a:solidFill>
                            <a:schemeClr val="tx1"/>
                          </a:solidFill>
                        </a:rPr>
                        <a:t>Plan för flöde materiellt och personellt om ny lokal för sortering.</a:t>
                      </a:r>
                      <a:br>
                        <a:rPr lang="sv-SE" sz="16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sv-SE" sz="1600" b="1" dirty="0">
                          <a:solidFill>
                            <a:schemeClr val="tx1"/>
                          </a:solidFill>
                        </a:rPr>
                        <a:t>Daglig verksamhet Karlstad</a:t>
                      </a:r>
                      <a:br>
                        <a:rPr lang="sv-SE" sz="16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sv-SE" sz="1600" b="1" dirty="0">
                          <a:solidFill>
                            <a:schemeClr val="tx1"/>
                          </a:solidFill>
                        </a:rPr>
                        <a:t>Myndigheter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Erbjuda gemenskap och känsla av sammanhang för volontärer, kunder och  samhällsaktörer. </a:t>
                      </a:r>
                      <a:b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Ingen diskussion om vem som bidrar mest.</a:t>
                      </a:r>
                      <a:b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Planera utifrån scenariot om ny lokal för inlämning, sortering, preparering säsongsvis</a:t>
                      </a:r>
                      <a:b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Bidrar i enklare arbetsuppgifter</a:t>
                      </a:r>
                      <a:b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Erbjuda så många praktikplatser som möjligt i verksamheten dock inte fler än 4 – 5 praktikanter per vecka </a:t>
                      </a:r>
                      <a:endParaRPr lang="sv-SE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Löpande</a:t>
                      </a:r>
                    </a:p>
                    <a:p>
                      <a:pPr algn="l">
                        <a:spcAft>
                          <a:spcPts val="800"/>
                        </a:spcAft>
                      </a:pPr>
                      <a:endParaRPr lang="sv-SE" sz="16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 året</a:t>
                      </a:r>
                    </a:p>
                    <a:p>
                      <a:pPr algn="l">
                        <a:spcAft>
                          <a:spcPts val="800"/>
                        </a:spcAft>
                      </a:pPr>
                      <a:endParaRPr lang="sv-SE" sz="16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Löpande</a:t>
                      </a:r>
                      <a:b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Löpande</a:t>
                      </a:r>
                      <a:endParaRPr lang="sv-SE" sz="16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Second Hand Karlstad</a:t>
                      </a:r>
                      <a:b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Butiksansvarig</a:t>
                      </a:r>
                      <a:b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Butiksledare </a:t>
                      </a:r>
                      <a:br>
                        <a:rPr lang="sv-SE" sz="1600" b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sv-SE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7603670"/>
                  </a:ext>
                </a:extLst>
              </a:tr>
              <a:tr h="805537"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sv-SE" sz="1600" dirty="0">
                          <a:solidFill>
                            <a:schemeClr val="tx1"/>
                          </a:solidFill>
                        </a:rPr>
                        <a:t>Mångfald</a:t>
                      </a:r>
                      <a:br>
                        <a:rPr lang="sv-SE" sz="1600" dirty="0">
                          <a:solidFill>
                            <a:schemeClr val="tx1"/>
                          </a:solidFill>
                        </a:rPr>
                      </a:br>
                      <a:r>
                        <a:rPr lang="sv-SE" sz="1600" dirty="0">
                          <a:solidFill>
                            <a:schemeClr val="tx1"/>
                          </a:solidFill>
                        </a:rPr>
                        <a:t>Fler engagerade</a:t>
                      </a:r>
                      <a:br>
                        <a:rPr lang="sv-SE" sz="1600" dirty="0">
                          <a:solidFill>
                            <a:schemeClr val="tx1"/>
                          </a:solidFill>
                        </a:rPr>
                      </a:br>
                      <a:r>
                        <a:rPr lang="sv-SE" sz="1600" dirty="0">
                          <a:solidFill>
                            <a:schemeClr val="tx1"/>
                          </a:solidFill>
                        </a:rPr>
                        <a:t>Samarbete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dirty="0">
                          <a:solidFill>
                            <a:schemeClr val="tx1"/>
                          </a:solidFill>
                        </a:rPr>
                        <a:t>Bra lokal för verksamheten</a:t>
                      </a:r>
                      <a:br>
                        <a:rPr lang="sv-SE" sz="16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sv-SE" sz="1600" b="1" dirty="0">
                          <a:solidFill>
                            <a:schemeClr val="tx1"/>
                          </a:solidFill>
                        </a:rPr>
                        <a:t>Fler deltagare</a:t>
                      </a:r>
                      <a:br>
                        <a:rPr lang="sv-SE" sz="16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sv-SE" sz="1600" b="1" dirty="0">
                          <a:solidFill>
                            <a:schemeClr val="tx1"/>
                          </a:solidFill>
                        </a:rPr>
                        <a:t>Samabete med andra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Arbeta för en bättre lokal för </a:t>
                      </a:r>
                      <a:r>
                        <a:rPr lang="sv-SE" sz="1600" b="0" kern="1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språcafé</a:t>
                      </a:r>
                      <a:b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”Ragga” deltagare till språkcaféet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Kontakt med SFI </a:t>
                      </a:r>
                      <a:r>
                        <a:rPr lang="sv-SE" sz="1600" b="0" kern="1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</a:t>
                      </a: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för fler deltagare</a:t>
                      </a:r>
                      <a:endParaRPr lang="sv-SE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Löpande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FVL Språkcafé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1431362"/>
                  </a:ext>
                </a:extLst>
              </a:tr>
            </a:tbl>
          </a:graphicData>
        </a:graphic>
      </p:graphicFrame>
      <p:pic>
        <p:nvPicPr>
          <p:cNvPr id="4" name="Bildobjekt 3">
            <a:extLst>
              <a:ext uri="{FF2B5EF4-FFF2-40B4-BE49-F238E27FC236}">
                <a16:creationId xmlns:a16="http://schemas.microsoft.com/office/drawing/2014/main" id="{60623F44-6F8E-7345-A345-F005C6A6C7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5934" y="6092687"/>
            <a:ext cx="2346066" cy="765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2999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2D2F02-F053-706F-6BC3-886A0309E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89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v-SE" sz="3600" dirty="0">
                <a:solidFill>
                  <a:schemeClr val="bg1"/>
                </a:solidFill>
                <a:latin typeface="+mn-lt"/>
              </a:rPr>
              <a:t>Uppföljning och Utvärdering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282BC6F-7FDC-16B6-3B83-3167CA6AD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6492"/>
            <a:ext cx="10515600" cy="54915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Uppföljning och utvärdering är basen för att kunna förändra, förnya och utveckla allt arbete inom vår krets.</a:t>
            </a: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Möjligheter finns via; </a:t>
            </a:r>
          </a:p>
          <a:p>
            <a:pPr>
              <a:buFontTx/>
              <a:buChar char="-"/>
            </a:pPr>
            <a:r>
              <a:rPr lang="sv-SE" dirty="0">
                <a:solidFill>
                  <a:schemeClr val="bg1"/>
                </a:solidFill>
              </a:rPr>
              <a:t>Styrelsens uppföljningsmöte med Frivilligledare</a:t>
            </a:r>
          </a:p>
          <a:p>
            <a:pPr>
              <a:buFontTx/>
              <a:buChar char="-"/>
            </a:pPr>
            <a:r>
              <a:rPr lang="sv-SE" dirty="0">
                <a:solidFill>
                  <a:schemeClr val="bg1"/>
                </a:solidFill>
              </a:rPr>
              <a:t>Frivilligledares uppföljningsmöte med volontärer</a:t>
            </a:r>
          </a:p>
          <a:p>
            <a:pPr>
              <a:buFontTx/>
              <a:buChar char="-"/>
            </a:pPr>
            <a:r>
              <a:rPr lang="sv-SE" dirty="0">
                <a:solidFill>
                  <a:schemeClr val="bg1"/>
                </a:solidFill>
              </a:rPr>
              <a:t>Gemensamt möte för styrelse och frivilligledare</a:t>
            </a: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- Delårsredovisning </a:t>
            </a:r>
            <a:r>
              <a:rPr lang="sv-SE" dirty="0" err="1">
                <a:solidFill>
                  <a:schemeClr val="bg1"/>
                </a:solidFill>
              </a:rPr>
              <a:t>light</a:t>
            </a:r>
            <a:r>
              <a:rPr lang="sv-SE" dirty="0">
                <a:solidFill>
                  <a:schemeClr val="bg1"/>
                </a:solidFill>
              </a:rPr>
              <a:t> på styrelsemöte i augusti </a:t>
            </a:r>
          </a:p>
          <a:p>
            <a:pPr>
              <a:buFontTx/>
              <a:buChar char="-"/>
            </a:pP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802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5BA73DA4-D14E-4E2F-062F-C4ED2D1F84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5934" y="6092687"/>
            <a:ext cx="2346066" cy="765313"/>
          </a:xfrm>
          <a:prstGeom prst="rect">
            <a:avLst/>
          </a:prstGeom>
        </p:spPr>
      </p:pic>
      <p:pic>
        <p:nvPicPr>
          <p:cNvPr id="9" name="Bildobjekt 8" descr="En bild som visar text, skärmbild, Teckensnitt, design&#10;&#10;Automatiskt genererad beskrivning">
            <a:extLst>
              <a:ext uri="{FF2B5EF4-FFF2-40B4-BE49-F238E27FC236}">
                <a16:creationId xmlns:a16="http://schemas.microsoft.com/office/drawing/2014/main" id="{71981EB6-37D1-E829-FED0-167715BFDB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437" y="520562"/>
            <a:ext cx="5508625" cy="5572125"/>
          </a:xfrm>
          <a:prstGeom prst="rect">
            <a:avLst/>
          </a:prstGeom>
        </p:spPr>
      </p:pic>
      <p:sp>
        <p:nvSpPr>
          <p:cNvPr id="10" name="textruta 9">
            <a:extLst>
              <a:ext uri="{FF2B5EF4-FFF2-40B4-BE49-F238E27FC236}">
                <a16:creationId xmlns:a16="http://schemas.microsoft.com/office/drawing/2014/main" id="{6CC115EC-AC92-753A-50E6-E834FC8F5D2D}"/>
              </a:ext>
            </a:extLst>
          </p:cNvPr>
          <p:cNvSpPr txBox="1"/>
          <p:nvPr/>
        </p:nvSpPr>
        <p:spPr>
          <a:xfrm>
            <a:off x="7410450" y="914400"/>
            <a:ext cx="4105275" cy="440120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sv-SE" sz="2800" dirty="0">
                <a:solidFill>
                  <a:schemeClr val="bg1"/>
                </a:solidFill>
              </a:rPr>
              <a:t>Karlstad rödakorskrets har sin Verksamhetsplan 2024 baserad på den nya strategin för 2024-2030.</a:t>
            </a:r>
            <a:br>
              <a:rPr lang="sv-SE" sz="2800" dirty="0">
                <a:solidFill>
                  <a:schemeClr val="bg1"/>
                </a:solidFill>
              </a:rPr>
            </a:br>
            <a:r>
              <a:rPr lang="sv-SE" sz="2800" dirty="0">
                <a:solidFill>
                  <a:schemeClr val="bg1"/>
                </a:solidFill>
              </a:rPr>
              <a:t> </a:t>
            </a:r>
            <a:br>
              <a:rPr lang="sv-SE" sz="2800" dirty="0">
                <a:solidFill>
                  <a:schemeClr val="bg1"/>
                </a:solidFill>
              </a:rPr>
            </a:br>
            <a:r>
              <a:rPr lang="sv-SE" sz="2800" dirty="0">
                <a:solidFill>
                  <a:schemeClr val="bg1"/>
                </a:solidFill>
              </a:rPr>
              <a:t>Alla fokusområden i strategin finns inte med 2025 utan de kommer att infogas mer och mer i kommande planer.</a:t>
            </a:r>
          </a:p>
        </p:txBody>
      </p:sp>
    </p:spTree>
    <p:extLst>
      <p:ext uri="{BB962C8B-B14F-4D97-AF65-F5344CB8AC3E}">
        <p14:creationId xmlns:p14="http://schemas.microsoft.com/office/powerpoint/2010/main" val="2831068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342C469A-60ED-157E-E292-F774EAC00A08}"/>
              </a:ext>
            </a:extLst>
          </p:cNvPr>
          <p:cNvSpPr txBox="1"/>
          <p:nvPr/>
        </p:nvSpPr>
        <p:spPr>
          <a:xfrm>
            <a:off x="447676" y="476250"/>
            <a:ext cx="103727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dirty="0">
                <a:solidFill>
                  <a:schemeClr val="bg1"/>
                </a:solidFill>
              </a:rPr>
              <a:t>Följande strategiska områden finns i VP 2024 </a:t>
            </a:r>
            <a:br>
              <a:rPr lang="sv-SE" sz="2000" dirty="0">
                <a:solidFill>
                  <a:schemeClr val="bg1"/>
                </a:solidFill>
              </a:rPr>
            </a:br>
            <a:r>
              <a:rPr lang="sv-SE" sz="2000" dirty="0">
                <a:solidFill>
                  <a:schemeClr val="bg1"/>
                </a:solidFill>
              </a:rPr>
              <a:t>beslutade av styrelsen 2023-11-06</a:t>
            </a:r>
            <a:endParaRPr lang="sv-SE" sz="3600" dirty="0">
              <a:solidFill>
                <a:schemeClr val="bg1"/>
              </a:solidFill>
            </a:endParaRPr>
          </a:p>
        </p:txBody>
      </p:sp>
      <p:sp>
        <p:nvSpPr>
          <p:cNvPr id="3" name="Rektangel: rundade hörn 2">
            <a:extLst>
              <a:ext uri="{FF2B5EF4-FFF2-40B4-BE49-F238E27FC236}">
                <a16:creationId xmlns:a16="http://schemas.microsoft.com/office/drawing/2014/main" id="{6C88E0A6-62E2-3147-C46B-1128EEA596B9}"/>
              </a:ext>
            </a:extLst>
          </p:cNvPr>
          <p:cNvSpPr/>
          <p:nvPr/>
        </p:nvSpPr>
        <p:spPr>
          <a:xfrm>
            <a:off x="447676" y="1800222"/>
            <a:ext cx="2876550" cy="4143375"/>
          </a:xfrm>
          <a:prstGeom prst="roundRect">
            <a:avLst>
              <a:gd name="adj" fmla="val 10884"/>
            </a:avLst>
          </a:prstGeom>
          <a:solidFill>
            <a:srgbClr val="C0C3CA">
              <a:alpha val="89804"/>
            </a:srgb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08000" tIns="108000" rIns="108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da-DK" sz="2800" b="1" dirty="0">
                <a:solidFill>
                  <a:srgbClr val="0D0D0D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Mångfald och inkludering med fokus på hälsofrämjande aktiviteter och involvering</a:t>
            </a:r>
            <a:endParaRPr lang="sv-SE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ktangel: rundade hörn 4">
            <a:extLst>
              <a:ext uri="{FF2B5EF4-FFF2-40B4-BE49-F238E27FC236}">
                <a16:creationId xmlns:a16="http://schemas.microsoft.com/office/drawing/2014/main" id="{38A78CE1-30A0-21D7-7350-D59512EE44DA}"/>
              </a:ext>
            </a:extLst>
          </p:cNvPr>
          <p:cNvSpPr/>
          <p:nvPr/>
        </p:nvSpPr>
        <p:spPr>
          <a:xfrm>
            <a:off x="3509965" y="1828794"/>
            <a:ext cx="2876550" cy="4143375"/>
          </a:xfrm>
          <a:prstGeom prst="roundRect">
            <a:avLst>
              <a:gd name="adj" fmla="val 10884"/>
            </a:avLst>
          </a:prstGeom>
          <a:solidFill>
            <a:srgbClr val="C0C3CA">
              <a:alpha val="90000"/>
            </a:srgb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08000" tIns="108000" rIns="108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da-DK" sz="2800" b="1" dirty="0">
                <a:solidFill>
                  <a:srgbClr val="0D0D0D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Humanitära konsekvenser av klimatföränd- ringar</a:t>
            </a:r>
            <a:endParaRPr lang="sv-SE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ktangel: rundade hörn 5">
            <a:extLst>
              <a:ext uri="{FF2B5EF4-FFF2-40B4-BE49-F238E27FC236}">
                <a16:creationId xmlns:a16="http://schemas.microsoft.com/office/drawing/2014/main" id="{430CC8D1-5829-9606-9DDB-C85EABA3152E}"/>
              </a:ext>
            </a:extLst>
          </p:cNvPr>
          <p:cNvSpPr/>
          <p:nvPr/>
        </p:nvSpPr>
        <p:spPr>
          <a:xfrm>
            <a:off x="6572254" y="1828794"/>
            <a:ext cx="2724146" cy="4143375"/>
          </a:xfrm>
          <a:prstGeom prst="roundRect">
            <a:avLst>
              <a:gd name="adj" fmla="val 10884"/>
            </a:avLst>
          </a:prstGeom>
          <a:solidFill>
            <a:srgbClr val="C0C3CA">
              <a:alpha val="90000"/>
            </a:srgb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08000" tIns="108000" rIns="108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da-DK" sz="2800" b="1" dirty="0">
                <a:solidFill>
                  <a:srgbClr val="0D0D0D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Fler </a:t>
            </a:r>
            <a:br>
              <a:rPr lang="da-DK" sz="2800" b="1" dirty="0">
                <a:solidFill>
                  <a:srgbClr val="0D0D0D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2800" b="1" dirty="0">
                <a:solidFill>
                  <a:srgbClr val="0D0D0D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engagerade med ökad kommunikation</a:t>
            </a:r>
            <a:endParaRPr lang="sv-SE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ktangel: rundade hörn 6">
            <a:extLst>
              <a:ext uri="{FF2B5EF4-FFF2-40B4-BE49-F238E27FC236}">
                <a16:creationId xmlns:a16="http://schemas.microsoft.com/office/drawing/2014/main" id="{B3F68CFB-B6EB-330B-88D7-A6DE31ACE06C}"/>
              </a:ext>
            </a:extLst>
          </p:cNvPr>
          <p:cNvSpPr/>
          <p:nvPr/>
        </p:nvSpPr>
        <p:spPr>
          <a:xfrm>
            <a:off x="9448804" y="1800222"/>
            <a:ext cx="2590796" cy="4143375"/>
          </a:xfrm>
          <a:prstGeom prst="roundRect">
            <a:avLst>
              <a:gd name="adj" fmla="val 10884"/>
            </a:avLst>
          </a:prstGeom>
          <a:solidFill>
            <a:srgbClr val="C0C3CA">
              <a:alpha val="90000"/>
            </a:srgb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08000" tIns="108000" rIns="108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da-DK" sz="2800" b="1" dirty="0">
                <a:solidFill>
                  <a:srgbClr val="0D0D0D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Samarbeten som gör oss starka</a:t>
            </a:r>
            <a:endParaRPr lang="sv-SE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24D18823-9DF1-0979-9D57-99FAF19AF2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5934" y="6092687"/>
            <a:ext cx="2346066" cy="765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261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2D2F02-F053-706F-6BC3-886A0309E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8994"/>
            <a:ext cx="10515600" cy="965431"/>
          </a:xfrm>
        </p:spPr>
        <p:txBody>
          <a:bodyPr>
            <a:normAutofit/>
          </a:bodyPr>
          <a:lstStyle/>
          <a:p>
            <a:pPr algn="ctr"/>
            <a:r>
              <a:rPr lang="sv-SE" sz="3200" dirty="0">
                <a:solidFill>
                  <a:schemeClr val="bg1"/>
                </a:solidFill>
                <a:latin typeface="+mn-lt"/>
              </a:rPr>
              <a:t>Karlstadkretsens Övergripande Verksamhetsplan 2025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282BC6F-7FDC-16B6-3B83-3167CA6AD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1050131"/>
            <a:ext cx="11106150" cy="571500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Planen  baseras på:</a:t>
            </a:r>
          </a:p>
          <a:p>
            <a:pPr>
              <a:buFontTx/>
              <a:buChar char="-"/>
            </a:pPr>
            <a:r>
              <a:rPr lang="sv-SE" dirty="0">
                <a:solidFill>
                  <a:schemeClr val="bg1"/>
                </a:solidFill>
              </a:rPr>
              <a:t>Strategin 2024-2030</a:t>
            </a:r>
          </a:p>
          <a:p>
            <a:pPr>
              <a:buFontTx/>
              <a:buChar char="-"/>
            </a:pPr>
            <a:r>
              <a:rPr lang="sv-SE" dirty="0">
                <a:solidFill>
                  <a:schemeClr val="bg1"/>
                </a:solidFill>
              </a:rPr>
              <a:t>Styrelsens uppdrag, föreningsutveckling, frivilligvård, medlemsvård, kommunikationsstrategier</a:t>
            </a:r>
          </a:p>
          <a:p>
            <a:pPr>
              <a:buFontTx/>
              <a:buChar char="-"/>
            </a:pPr>
            <a:r>
              <a:rPr lang="sv-SE" dirty="0">
                <a:solidFill>
                  <a:schemeClr val="bg1"/>
                </a:solidFill>
              </a:rPr>
              <a:t>Arbete inom </a:t>
            </a:r>
            <a:r>
              <a:rPr lang="sv-SE" dirty="0" err="1">
                <a:solidFill>
                  <a:schemeClr val="bg1"/>
                </a:solidFill>
              </a:rPr>
              <a:t>SecondHand</a:t>
            </a:r>
            <a:r>
              <a:rPr lang="sv-SE" dirty="0">
                <a:solidFill>
                  <a:schemeClr val="bg1"/>
                </a:solidFill>
              </a:rPr>
              <a:t> Karlstad och Molkom samt insamlingar i bössor</a:t>
            </a:r>
          </a:p>
          <a:p>
            <a:pPr>
              <a:buFontTx/>
              <a:buChar char="-"/>
            </a:pPr>
            <a:r>
              <a:rPr lang="sv-SE" dirty="0">
                <a:solidFill>
                  <a:schemeClr val="bg1"/>
                </a:solidFill>
              </a:rPr>
              <a:t>Verksamheternas planer för 2025 där varje frivilliggrupp lämnat in planer och äskat medel för kommande år planerade arbete </a:t>
            </a: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- Behovsanalyser under 2024; Socialt Hållbara samhällen (SHS), Medföljarservice m.fl.</a:t>
            </a:r>
          </a:p>
          <a:p>
            <a:pPr>
              <a:buFontTx/>
              <a:buChar char="-"/>
            </a:pPr>
            <a:endParaRPr lang="sv-SE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2025 kommer blir ett utvecklingsår där Styrelsens huvudmål är:</a:t>
            </a:r>
          </a:p>
          <a:p>
            <a:pPr>
              <a:buFontTx/>
              <a:buChar char="-"/>
            </a:pPr>
            <a:r>
              <a:rPr lang="sv-SE" dirty="0">
                <a:solidFill>
                  <a:schemeClr val="bg1"/>
                </a:solidFill>
              </a:rPr>
              <a:t>Tillse att funktionella lokaler finns för olika former av verksamheter</a:t>
            </a:r>
          </a:p>
          <a:p>
            <a:pPr>
              <a:buFontTx/>
              <a:buChar char="-"/>
            </a:pPr>
            <a:r>
              <a:rPr lang="sv-SE" dirty="0">
                <a:solidFill>
                  <a:schemeClr val="bg1"/>
                </a:solidFill>
              </a:rPr>
              <a:t>Ge stöd inom området Lokala Humanitära Behov (LHB)</a:t>
            </a:r>
          </a:p>
          <a:p>
            <a:pPr>
              <a:buFontTx/>
              <a:buChar char="-"/>
            </a:pPr>
            <a:r>
              <a:rPr lang="sv-SE" dirty="0">
                <a:solidFill>
                  <a:schemeClr val="bg1"/>
                </a:solidFill>
              </a:rPr>
              <a:t>Iscensätta framkomna behov i undersökningen Socialt Hållbara samhällen med dess utökning </a:t>
            </a:r>
            <a:br>
              <a:rPr lang="sv-SE" dirty="0">
                <a:solidFill>
                  <a:schemeClr val="bg1"/>
                </a:solidFill>
              </a:rPr>
            </a:br>
            <a:r>
              <a:rPr lang="sv-SE" dirty="0">
                <a:solidFill>
                  <a:schemeClr val="bg1"/>
                </a:solidFill>
              </a:rPr>
              <a:t>gällande behov inom Kronoparken och </a:t>
            </a:r>
            <a:r>
              <a:rPr lang="sv-SE" dirty="0" err="1">
                <a:solidFill>
                  <a:schemeClr val="bg1"/>
                </a:solidFill>
              </a:rPr>
              <a:t>Rud</a:t>
            </a:r>
            <a:r>
              <a:rPr lang="sv-SE" dirty="0">
                <a:solidFill>
                  <a:schemeClr val="bg1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sv-SE" dirty="0">
                <a:solidFill>
                  <a:schemeClr val="bg1"/>
                </a:solidFill>
              </a:rPr>
              <a:t>Starta upp, och utöka, funktionen Röda Kors-värdar på Centralsjukhuset Karlstad (CSK)</a:t>
            </a:r>
          </a:p>
          <a:p>
            <a:pPr>
              <a:buFontTx/>
              <a:buChar char="-"/>
            </a:pPr>
            <a:r>
              <a:rPr lang="sv-SE" dirty="0">
                <a:solidFill>
                  <a:schemeClr val="bg1"/>
                </a:solidFill>
              </a:rPr>
              <a:t>Fortsätta att genomföra gemensamt beslutat utbildningsspår generellt</a:t>
            </a:r>
          </a:p>
          <a:p>
            <a:pPr>
              <a:buFontTx/>
              <a:buChar char="-"/>
            </a:pPr>
            <a:r>
              <a:rPr lang="sv-SE" dirty="0">
                <a:solidFill>
                  <a:schemeClr val="bg1"/>
                </a:solidFill>
              </a:rPr>
              <a:t>Få ökad kunskap, teoretiskt och praktiskt, inom området kris och väpnad konflikt, internt och externt</a:t>
            </a:r>
            <a:br>
              <a:rPr lang="sv-SE" dirty="0">
                <a:solidFill>
                  <a:schemeClr val="bg1"/>
                </a:solidFill>
              </a:rPr>
            </a:br>
            <a:endParaRPr lang="sv-SE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639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375E2F8-A05E-BE30-A021-AA8CEE4876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6FD3494-3AAC-7543-4C37-5B4321324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825"/>
            <a:ext cx="10515600" cy="847725"/>
          </a:xfrm>
        </p:spPr>
        <p:txBody>
          <a:bodyPr>
            <a:normAutofit fontScale="90000"/>
          </a:bodyPr>
          <a:lstStyle/>
          <a:p>
            <a:pPr algn="ctr"/>
            <a:br>
              <a:rPr lang="da-DK" sz="4000" b="1" dirty="0">
                <a:solidFill>
                  <a:schemeClr val="bg1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4000" b="1" dirty="0">
                <a:solidFill>
                  <a:schemeClr val="bg1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Övergripande mål 2025 </a:t>
            </a:r>
            <a:br>
              <a:rPr lang="sv-SE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v-SE" dirty="0"/>
          </a:p>
        </p:txBody>
      </p:sp>
      <p:graphicFrame>
        <p:nvGraphicFramePr>
          <p:cNvPr id="5" name="Platshållare för innehåll 4">
            <a:extLst>
              <a:ext uri="{FF2B5EF4-FFF2-40B4-BE49-F238E27FC236}">
                <a16:creationId xmlns:a16="http://schemas.microsoft.com/office/drawing/2014/main" id="{DD11609A-4595-B1CC-1042-D8317A2EA2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0225396"/>
              </p:ext>
            </p:extLst>
          </p:nvPr>
        </p:nvGraphicFramePr>
        <p:xfrm>
          <a:off x="378533" y="971550"/>
          <a:ext cx="11572875" cy="51870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3142">
                  <a:extLst>
                    <a:ext uri="{9D8B030D-6E8A-4147-A177-3AD203B41FA5}">
                      <a16:colId xmlns:a16="http://schemas.microsoft.com/office/drawing/2014/main" val="837388600"/>
                    </a:ext>
                  </a:extLst>
                </a:gridCol>
                <a:gridCol w="2150269">
                  <a:extLst>
                    <a:ext uri="{9D8B030D-6E8A-4147-A177-3AD203B41FA5}">
                      <a16:colId xmlns:a16="http://schemas.microsoft.com/office/drawing/2014/main" val="2291972944"/>
                    </a:ext>
                  </a:extLst>
                </a:gridCol>
                <a:gridCol w="4622006">
                  <a:extLst>
                    <a:ext uri="{9D8B030D-6E8A-4147-A177-3AD203B41FA5}">
                      <a16:colId xmlns:a16="http://schemas.microsoft.com/office/drawing/2014/main" val="2056419585"/>
                    </a:ext>
                  </a:extLst>
                </a:gridCol>
                <a:gridCol w="1578770">
                  <a:extLst>
                    <a:ext uri="{9D8B030D-6E8A-4147-A177-3AD203B41FA5}">
                      <a16:colId xmlns:a16="http://schemas.microsoft.com/office/drawing/2014/main" val="3040341738"/>
                    </a:ext>
                  </a:extLst>
                </a:gridCol>
                <a:gridCol w="1628688">
                  <a:extLst>
                    <a:ext uri="{9D8B030D-6E8A-4147-A177-3AD203B41FA5}">
                      <a16:colId xmlns:a16="http://schemas.microsoft.com/office/drawing/2014/main" val="805507762"/>
                    </a:ext>
                  </a:extLst>
                </a:gridCol>
              </a:tblGrid>
              <a:tr h="5216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000" kern="100" dirty="0">
                          <a:solidFill>
                            <a:schemeClr val="tx1"/>
                          </a:solidFill>
                          <a:effectLst/>
                        </a:rPr>
                        <a:t>Målområde</a:t>
                      </a:r>
                      <a:endParaRPr lang="sv-SE" sz="2000" kern="1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2000" kern="100" dirty="0">
                          <a:solidFill>
                            <a:schemeClr val="tx1"/>
                          </a:solidFill>
                          <a:effectLst/>
                        </a:rPr>
                        <a:t>Mål</a:t>
                      </a:r>
                      <a:endParaRPr lang="sv-SE" sz="3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2000" kern="100" dirty="0">
                          <a:solidFill>
                            <a:schemeClr val="tx1"/>
                          </a:solidFill>
                          <a:effectLst/>
                        </a:rPr>
                        <a:t>Aktiviteter</a:t>
                      </a:r>
                      <a:endParaRPr lang="sv-SE" sz="3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20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Tidsplan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2000" kern="100" dirty="0">
                          <a:solidFill>
                            <a:schemeClr val="tx1"/>
                          </a:solidFill>
                          <a:effectLst/>
                        </a:rPr>
                        <a:t>Ansvarig</a:t>
                      </a:r>
                      <a:endParaRPr lang="sv-SE" sz="3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060315"/>
                  </a:ext>
                </a:extLst>
              </a:tr>
              <a:tr h="1617464"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Mångfald och inkludering med hälsofrämjande</a:t>
                      </a:r>
                      <a:b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Fler involverade</a:t>
                      </a:r>
                      <a:b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Samarbeten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Funktionella lokaler för olika verksamheter</a:t>
                      </a:r>
                      <a:b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sv-SE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800"/>
                        </a:spcAft>
                      </a:pPr>
                      <a:endParaRPr lang="sv-SE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Lokaler för att ta emot, sortera preparera Karlstad SH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Samordning av material inom kris och Första Hjälpen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Ändamålsenliga lokaler för språkcafé samt Humanitära lokala behov (LHB)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Upparbeta utökat samarbete med bl.a. fokus lokaler i områden ex </a:t>
                      </a:r>
                      <a:r>
                        <a:rPr lang="sv-SE" sz="1600" b="0" kern="1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Våxnäs</a:t>
                      </a: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Kronoparken, </a:t>
                      </a:r>
                      <a:r>
                        <a:rPr lang="sv-SE" sz="1600" b="0" kern="1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Rud</a:t>
                      </a:r>
                      <a:endParaRPr lang="sv-SE" sz="16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Löpande med start i januari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Styrelse Verksamheterna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SH Karlstad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Första Hjälpen 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Krisberedskap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Språkcafé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7326763"/>
                  </a:ext>
                </a:extLst>
              </a:tr>
              <a:tr h="1812497"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Mångfald och inkludering med hälsofrämjande</a:t>
                      </a:r>
                      <a:b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Fler involverade</a:t>
                      </a:r>
                      <a:b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Klimatförändring</a:t>
                      </a:r>
                      <a:b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Samarbeten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</a:rPr>
                        <a:t>Ge stöd inom området Lokala humanitära behov</a:t>
                      </a:r>
                    </a:p>
                    <a:p>
                      <a:pPr algn="l">
                        <a:spcAft>
                          <a:spcPts val="800"/>
                        </a:spcAft>
                      </a:pPr>
                      <a:endParaRPr lang="sv-SE" sz="16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Fortsatt omvärldsspaning om möjliga lokala lösningar.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Kontakt med myndigheter och ideella föreningar.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Starta verksamhet med Säkra hänvisningar (SHV).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</a:t>
                      </a: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anställa personal för uppdraget SHV.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Materiell utdelning till behövande.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Ökad cirkulär ekonomi via Second Hand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Samarbete med myndigheter och civilsamhälle</a:t>
                      </a:r>
                      <a:r>
                        <a:rPr lang="sv-SE" sz="700" b="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sv-SE" sz="16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Löpande med start i januari</a:t>
                      </a:r>
                      <a:b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sv-SE" sz="16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Styrelse med arbetsgruppen LHB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7603670"/>
                  </a:ext>
                </a:extLst>
              </a:tr>
              <a:tr h="1235418"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Mångfald och inkludering med hälsofrämjande</a:t>
                      </a:r>
                      <a:b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Fler involverade</a:t>
                      </a:r>
                      <a:b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Samarbeten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dirty="0">
                          <a:solidFill>
                            <a:schemeClr val="tx1"/>
                          </a:solidFill>
                        </a:rPr>
                        <a:t>Tillvarata behov i undersökningen Socialt Hållbara samhällen</a:t>
                      </a:r>
                    </a:p>
                    <a:p>
                      <a:pPr algn="l">
                        <a:spcAft>
                          <a:spcPts val="800"/>
                        </a:spcAft>
                      </a:pPr>
                      <a:endParaRPr lang="sv-SE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Prioritera bland framkomna behov och identifiera vilka RK kan bistå i med aktiviteter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Samarbeta med andra aktörer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sv-SE" sz="16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Första kvartalet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Styrelse, 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Arbetsgrupp SHS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Arbetsgrupp LHB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1431362"/>
                  </a:ext>
                </a:extLst>
              </a:tr>
            </a:tbl>
          </a:graphicData>
        </a:graphic>
      </p:graphicFrame>
      <p:pic>
        <p:nvPicPr>
          <p:cNvPr id="4" name="Bildobjekt 3">
            <a:extLst>
              <a:ext uri="{FF2B5EF4-FFF2-40B4-BE49-F238E27FC236}">
                <a16:creationId xmlns:a16="http://schemas.microsoft.com/office/drawing/2014/main" id="{2CCE278D-ED2D-D6DD-3D6F-9DA4602D33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5934" y="6092687"/>
            <a:ext cx="2346066" cy="765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222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E0A526F-3E3C-E4C4-B654-37787ACC45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5F8741-6E89-162B-07D3-300880589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825"/>
            <a:ext cx="10515600" cy="847725"/>
          </a:xfrm>
        </p:spPr>
        <p:txBody>
          <a:bodyPr>
            <a:normAutofit fontScale="90000"/>
          </a:bodyPr>
          <a:lstStyle/>
          <a:p>
            <a:pPr algn="ctr"/>
            <a:br>
              <a:rPr lang="da-DK" sz="4000" b="1" dirty="0">
                <a:solidFill>
                  <a:schemeClr val="bg1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4000" b="1" dirty="0">
                <a:solidFill>
                  <a:schemeClr val="bg1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Övergripande mål 2025 </a:t>
            </a:r>
            <a:br>
              <a:rPr lang="sv-SE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v-SE" dirty="0"/>
          </a:p>
        </p:txBody>
      </p:sp>
      <p:graphicFrame>
        <p:nvGraphicFramePr>
          <p:cNvPr id="5" name="Platshållare för innehåll 4">
            <a:extLst>
              <a:ext uri="{FF2B5EF4-FFF2-40B4-BE49-F238E27FC236}">
                <a16:creationId xmlns:a16="http://schemas.microsoft.com/office/drawing/2014/main" id="{8D037F03-D92E-38F7-7D14-AAE74FB293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9369660"/>
              </p:ext>
            </p:extLst>
          </p:nvPr>
        </p:nvGraphicFramePr>
        <p:xfrm>
          <a:off x="484049" y="889233"/>
          <a:ext cx="11572875" cy="53997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3142">
                  <a:extLst>
                    <a:ext uri="{9D8B030D-6E8A-4147-A177-3AD203B41FA5}">
                      <a16:colId xmlns:a16="http://schemas.microsoft.com/office/drawing/2014/main" val="837388600"/>
                    </a:ext>
                  </a:extLst>
                </a:gridCol>
                <a:gridCol w="2243138">
                  <a:extLst>
                    <a:ext uri="{9D8B030D-6E8A-4147-A177-3AD203B41FA5}">
                      <a16:colId xmlns:a16="http://schemas.microsoft.com/office/drawing/2014/main" val="2291972944"/>
                    </a:ext>
                  </a:extLst>
                </a:gridCol>
                <a:gridCol w="4486275">
                  <a:extLst>
                    <a:ext uri="{9D8B030D-6E8A-4147-A177-3AD203B41FA5}">
                      <a16:colId xmlns:a16="http://schemas.microsoft.com/office/drawing/2014/main" val="2056419585"/>
                    </a:ext>
                  </a:extLst>
                </a:gridCol>
                <a:gridCol w="1585912">
                  <a:extLst>
                    <a:ext uri="{9D8B030D-6E8A-4147-A177-3AD203B41FA5}">
                      <a16:colId xmlns:a16="http://schemas.microsoft.com/office/drawing/2014/main" val="3040341738"/>
                    </a:ext>
                  </a:extLst>
                </a:gridCol>
                <a:gridCol w="1664408">
                  <a:extLst>
                    <a:ext uri="{9D8B030D-6E8A-4147-A177-3AD203B41FA5}">
                      <a16:colId xmlns:a16="http://schemas.microsoft.com/office/drawing/2014/main" val="805507762"/>
                    </a:ext>
                  </a:extLst>
                </a:gridCol>
              </a:tblGrid>
              <a:tr h="5722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000" kern="100" dirty="0">
                          <a:solidFill>
                            <a:schemeClr val="tx1"/>
                          </a:solidFill>
                          <a:effectLst/>
                        </a:rPr>
                        <a:t>Målområde</a:t>
                      </a:r>
                      <a:endParaRPr lang="sv-SE" sz="2000" kern="1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2000" kern="100" dirty="0">
                          <a:solidFill>
                            <a:schemeClr val="tx1"/>
                          </a:solidFill>
                          <a:effectLst/>
                        </a:rPr>
                        <a:t>Mål</a:t>
                      </a:r>
                      <a:endParaRPr lang="sv-SE" sz="3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2000" kern="100" dirty="0">
                          <a:solidFill>
                            <a:schemeClr val="tx1"/>
                          </a:solidFill>
                          <a:effectLst/>
                        </a:rPr>
                        <a:t>Aktiviteter</a:t>
                      </a:r>
                      <a:endParaRPr lang="sv-SE" sz="3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20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Tidsplan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2000" kern="100" dirty="0">
                          <a:solidFill>
                            <a:schemeClr val="tx1"/>
                          </a:solidFill>
                          <a:effectLst/>
                        </a:rPr>
                        <a:t>Ansvarig</a:t>
                      </a:r>
                      <a:endParaRPr lang="sv-SE" sz="3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060315"/>
                  </a:ext>
                </a:extLst>
              </a:tr>
              <a:tr h="1882624"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Mångfald och inkludering med hälsofrämjande</a:t>
                      </a:r>
                      <a:b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Fler involverade</a:t>
                      </a:r>
                      <a:b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Samarbeten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Klarlagd behovs-undersökning </a:t>
                      </a:r>
                      <a:r>
                        <a:rPr lang="sv-SE" sz="1600" b="1" kern="1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Våxnäs</a:t>
                      </a: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Fortsatt undersöka Kronoparken/</a:t>
                      </a:r>
                      <a:r>
                        <a:rPr lang="sv-SE" sz="1600" b="1" kern="1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Rud</a:t>
                      </a: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inom området Socialt Hållbara Samhällen (SHS)</a:t>
                      </a:r>
                      <a:b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Arbetsgrupp inom RK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Identifiera och prioritera behov där </a:t>
                      </a:r>
                      <a:r>
                        <a:rPr lang="sv-SE" sz="1600" b="0" kern="1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Rk</a:t>
                      </a: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kan vara en del inom identifierade och prioriterade behovsområden. Uppstart </a:t>
                      </a:r>
                      <a:r>
                        <a:rPr lang="sv-SE" sz="1600" b="0" kern="1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Våxnäs</a:t>
                      </a: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Fortsätta påbörjat nätverkande inom </a:t>
                      </a:r>
                      <a:r>
                        <a:rPr lang="sv-SE" sz="1600" b="0" kern="1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Krp</a:t>
                      </a: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sv-SE" sz="1600" b="0" kern="1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Rud</a:t>
                      </a: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Samordning kring lokalanvändning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Samarbete med myndigheter och ideella föreningar.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Utöka arbetsgruppen inom RK.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Löpande utifrån uppstart hösten 2024</a:t>
                      </a:r>
                    </a:p>
                    <a:p>
                      <a:pPr algn="l">
                        <a:spcAft>
                          <a:spcPts val="800"/>
                        </a:spcAft>
                      </a:pP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sv-SE" sz="16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Styrelse m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Christina Höök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Involverade verksamheter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Nya styrelsen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7326763"/>
                  </a:ext>
                </a:extLst>
              </a:tr>
              <a:tr h="1412480"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Mångfald och inkludering med hälsofrämjande</a:t>
                      </a:r>
                      <a:b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Fler involverade</a:t>
                      </a:r>
                      <a:b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Samarbeten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</a:rPr>
                        <a:t>Fungerande organisation med Röda Kors-värdar på CSK</a:t>
                      </a:r>
                      <a:b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</a:rPr>
                        <a:t>Fungerande samarbete med Region Värmland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0" dirty="0">
                          <a:solidFill>
                            <a:schemeClr val="tx1"/>
                          </a:solidFill>
                        </a:rPr>
                        <a:t>Starta upp funktionen Röda Kors-värdar på CSK</a:t>
                      </a:r>
                      <a:br>
                        <a:rPr lang="sv-SE" sz="16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sv-SE" sz="1600" b="0" dirty="0">
                          <a:solidFill>
                            <a:schemeClr val="tx1"/>
                          </a:solidFill>
                        </a:rPr>
                        <a:t>Gemensam kickoff för gruppen med RV</a:t>
                      </a:r>
                      <a:br>
                        <a:rPr lang="sv-SE" sz="16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sv-SE" sz="1600" b="0" dirty="0">
                          <a:solidFill>
                            <a:schemeClr val="tx1"/>
                          </a:solidFill>
                        </a:rPr>
                        <a:t>Utöka uppdraget på CSK och </a:t>
                      </a:r>
                      <a:r>
                        <a:rPr lang="sv-SE" sz="1600" b="0" dirty="0" err="1">
                          <a:solidFill>
                            <a:schemeClr val="tx1"/>
                          </a:solidFill>
                        </a:rPr>
                        <a:t>ev</a:t>
                      </a:r>
                      <a:r>
                        <a:rPr lang="sv-SE" sz="1600" b="0" dirty="0">
                          <a:solidFill>
                            <a:schemeClr val="tx1"/>
                          </a:solidFill>
                        </a:rPr>
                        <a:t> mot Vårdcentraler när stabilitet uppnåtts under våren</a:t>
                      </a:r>
                      <a:br>
                        <a:rPr lang="sv-SE" sz="16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sv-SE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 sprida kännedom om Röda Korsets verksamhet </a:t>
                      </a:r>
                      <a:endParaRPr lang="sv-SE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Januari 2025</a:t>
                      </a:r>
                      <a:b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Våren 2025</a:t>
                      </a:r>
                      <a:b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Hösten 2025?</a:t>
                      </a:r>
                      <a:b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b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Löpande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Styrelse m</a:t>
                      </a:r>
                      <a:b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 Stjernström</a:t>
                      </a:r>
                      <a:b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FVL</a:t>
                      </a:r>
                      <a:b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-RK-värdar</a:t>
                      </a:r>
                      <a:b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-Krisstödjare</a:t>
                      </a:r>
                      <a:b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sv-SE" sz="16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7603670"/>
                  </a:ext>
                </a:extLst>
              </a:tr>
              <a:tr h="1481911"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Samarbeten gör oss starkare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sv-SE" sz="1600" b="1" dirty="0">
                          <a:solidFill>
                            <a:schemeClr val="tx1"/>
                          </a:solidFill>
                        </a:rPr>
                        <a:t>Styrelse och FVL har ökad kompetens om uppdragen inom RK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0" dirty="0">
                          <a:solidFill>
                            <a:schemeClr val="tx1"/>
                          </a:solidFill>
                        </a:rPr>
                        <a:t>Fortsätta att genomföra gemensamt beslutat generellt utbildningsspår</a:t>
                      </a:r>
                      <a:br>
                        <a:rPr lang="sv-SE" sz="16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sv-SE" sz="1600" b="0" dirty="0">
                          <a:solidFill>
                            <a:schemeClr val="tx1"/>
                          </a:solidFill>
                        </a:rPr>
                        <a:t>Styrelseutbildning från SRK </a:t>
                      </a:r>
                      <a:br>
                        <a:rPr lang="sv-SE" sz="16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sv-SE" sz="1600" b="0" dirty="0">
                          <a:solidFill>
                            <a:schemeClr val="tx1"/>
                          </a:solidFill>
                        </a:rPr>
                        <a:t>Uppdaterad kurskatalog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Löpande</a:t>
                      </a:r>
                    </a:p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Våren 2025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Inför hösten 2025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Styrelsen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Utbildnings-gruppen. Alla Frivilligledare och butiksledare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1431362"/>
                  </a:ext>
                </a:extLst>
              </a:tr>
            </a:tbl>
          </a:graphicData>
        </a:graphic>
      </p:graphicFrame>
      <p:pic>
        <p:nvPicPr>
          <p:cNvPr id="4" name="Bildobjekt 3">
            <a:extLst>
              <a:ext uri="{FF2B5EF4-FFF2-40B4-BE49-F238E27FC236}">
                <a16:creationId xmlns:a16="http://schemas.microsoft.com/office/drawing/2014/main" id="{2ABBA940-2077-7605-F3ED-9A347CD1C0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5934" y="6092687"/>
            <a:ext cx="2346066" cy="765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694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30FFF7-E9CD-059A-3934-B6B8B50F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825"/>
            <a:ext cx="10515600" cy="847725"/>
          </a:xfrm>
        </p:spPr>
        <p:txBody>
          <a:bodyPr>
            <a:normAutofit fontScale="90000"/>
          </a:bodyPr>
          <a:lstStyle/>
          <a:p>
            <a:pPr algn="ctr"/>
            <a:br>
              <a:rPr lang="da-DK" sz="4000" b="1" dirty="0">
                <a:solidFill>
                  <a:schemeClr val="bg1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4000" b="1" dirty="0">
                <a:solidFill>
                  <a:schemeClr val="bg1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Övergripande mål 2025 fortsättning </a:t>
            </a:r>
            <a:br>
              <a:rPr lang="sv-SE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v-SE" dirty="0"/>
          </a:p>
        </p:txBody>
      </p:sp>
      <p:graphicFrame>
        <p:nvGraphicFramePr>
          <p:cNvPr id="5" name="Platshållare för innehåll 4">
            <a:extLst>
              <a:ext uri="{FF2B5EF4-FFF2-40B4-BE49-F238E27FC236}">
                <a16:creationId xmlns:a16="http://schemas.microsoft.com/office/drawing/2014/main" id="{D56C7FA9-AA5D-B971-EF54-CB407D749F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8523480"/>
              </p:ext>
            </p:extLst>
          </p:nvPr>
        </p:nvGraphicFramePr>
        <p:xfrm>
          <a:off x="284602" y="832254"/>
          <a:ext cx="11622795" cy="56114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2792">
                  <a:extLst>
                    <a:ext uri="{9D8B030D-6E8A-4147-A177-3AD203B41FA5}">
                      <a16:colId xmlns:a16="http://schemas.microsoft.com/office/drawing/2014/main" val="837388600"/>
                    </a:ext>
                  </a:extLst>
                </a:gridCol>
                <a:gridCol w="2157412">
                  <a:extLst>
                    <a:ext uri="{9D8B030D-6E8A-4147-A177-3AD203B41FA5}">
                      <a16:colId xmlns:a16="http://schemas.microsoft.com/office/drawing/2014/main" val="2291972944"/>
                    </a:ext>
                  </a:extLst>
                </a:gridCol>
                <a:gridCol w="4190629">
                  <a:extLst>
                    <a:ext uri="{9D8B030D-6E8A-4147-A177-3AD203B41FA5}">
                      <a16:colId xmlns:a16="http://schemas.microsoft.com/office/drawing/2014/main" val="2056419585"/>
                    </a:ext>
                  </a:extLst>
                </a:gridCol>
                <a:gridCol w="1906077">
                  <a:extLst>
                    <a:ext uri="{9D8B030D-6E8A-4147-A177-3AD203B41FA5}">
                      <a16:colId xmlns:a16="http://schemas.microsoft.com/office/drawing/2014/main" val="3040341738"/>
                    </a:ext>
                  </a:extLst>
                </a:gridCol>
                <a:gridCol w="1645885">
                  <a:extLst>
                    <a:ext uri="{9D8B030D-6E8A-4147-A177-3AD203B41FA5}">
                      <a16:colId xmlns:a16="http://schemas.microsoft.com/office/drawing/2014/main" val="805507762"/>
                    </a:ext>
                  </a:extLst>
                </a:gridCol>
              </a:tblGrid>
              <a:tr h="526763"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2000" kern="1200" dirty="0">
                          <a:solidFill>
                            <a:schemeClr val="tx1"/>
                          </a:solidFill>
                          <a:effectLst/>
                        </a:rPr>
                        <a:t>Målområde</a:t>
                      </a:r>
                      <a:endParaRPr lang="sv-SE" sz="3200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20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Mål</a:t>
                      </a:r>
                      <a:endParaRPr lang="sv-SE" sz="3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20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Aktiviteter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2000" kern="100" dirty="0">
                          <a:solidFill>
                            <a:schemeClr val="tx1"/>
                          </a:solidFill>
                          <a:effectLst/>
                        </a:rPr>
                        <a:t>Tidsplan</a:t>
                      </a:r>
                      <a:endParaRPr lang="sv-SE" sz="3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2000" kern="100" dirty="0">
                          <a:solidFill>
                            <a:schemeClr val="tx1"/>
                          </a:solidFill>
                          <a:effectLst/>
                        </a:rPr>
                        <a:t>Ansvarig</a:t>
                      </a:r>
                      <a:endParaRPr lang="sv-SE" sz="3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060315"/>
                  </a:ext>
                </a:extLst>
              </a:tr>
              <a:tr h="16610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Mångfald och inkludering med hälsofrämjande</a:t>
                      </a:r>
                      <a:b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Fler involverade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Samarbeten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Allmän kompetens inom RK Karlstad om Krisberedskap och Väpnad konflikt</a:t>
                      </a:r>
                    </a:p>
                    <a:p>
                      <a:pPr algn="l">
                        <a:spcAft>
                          <a:spcPts val="800"/>
                        </a:spcAft>
                      </a:pPr>
                      <a:b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Gemensamma övningar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dirty="0">
                          <a:solidFill>
                            <a:schemeClr val="tx1"/>
                          </a:solidFill>
                        </a:rPr>
                        <a:t>Ge ökad kunskap, teoretiskt och praktiskt, inom området kris och väpnad konflikt. Övning internt</a:t>
                      </a:r>
                      <a:br>
                        <a:rPr lang="sv-SE" sz="16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sv-SE" sz="1600" b="0" dirty="0">
                          <a:solidFill>
                            <a:schemeClr val="tx1"/>
                          </a:solidFill>
                        </a:rPr>
                        <a:t>Sprida kunskap internt och externt.</a:t>
                      </a:r>
                      <a:br>
                        <a:rPr lang="sv-SE" sz="16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sv-SE" sz="1600" b="0" dirty="0">
                          <a:solidFill>
                            <a:schemeClr val="tx1"/>
                          </a:solidFill>
                        </a:rPr>
                        <a:t>Krisstödjare = en del i vardagsarbetet.</a:t>
                      </a:r>
                      <a:br>
                        <a:rPr lang="sv-SE" sz="16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sv-SE" sz="1600" b="0" dirty="0">
                          <a:solidFill>
                            <a:schemeClr val="tx1"/>
                          </a:solidFill>
                        </a:rPr>
                        <a:t>Alla volontärer = en del i krisberedskapsarbetet</a:t>
                      </a:r>
                      <a:br>
                        <a:rPr lang="sv-SE" sz="16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sv-SE" sz="1600" b="0" dirty="0">
                          <a:solidFill>
                            <a:schemeClr val="tx1"/>
                          </a:solidFill>
                        </a:rPr>
                        <a:t>Gemensam övning med annan krets </a:t>
                      </a:r>
                      <a:r>
                        <a:rPr lang="sv-SE" sz="1600" b="0" dirty="0" err="1">
                          <a:solidFill>
                            <a:schemeClr val="tx1"/>
                          </a:solidFill>
                        </a:rPr>
                        <a:t>e.dy</a:t>
                      </a:r>
                      <a:endParaRPr lang="sv-SE" sz="16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Start tidig vår med årsplan</a:t>
                      </a:r>
                    </a:p>
                    <a:p>
                      <a:pPr algn="l">
                        <a:spcAft>
                          <a:spcPts val="800"/>
                        </a:spcAft>
                      </a:pPr>
                      <a:endParaRPr lang="sv-SE" sz="16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800"/>
                        </a:spcAft>
                      </a:pPr>
                      <a:endParaRPr lang="sv-SE" sz="16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 året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Styrelse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FVL Krisberedskap, </a:t>
                      </a:r>
                      <a:r>
                        <a:rPr lang="sv-SE" sz="1600" b="0" kern="1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FörstaHjälpen</a:t>
                      </a: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Utbildningsgrupp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7326763"/>
                  </a:ext>
                </a:extLst>
              </a:tr>
              <a:tr h="25537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00" dirty="0">
                          <a:solidFill>
                            <a:schemeClr val="tx1"/>
                          </a:solidFill>
                          <a:effectLst/>
                        </a:rPr>
                        <a:t>Humanitära konsekvenser av </a:t>
                      </a:r>
                      <a:r>
                        <a:rPr lang="sv-SE" sz="1600" kern="100" dirty="0" err="1">
                          <a:solidFill>
                            <a:schemeClr val="tx1"/>
                          </a:solidFill>
                          <a:effectLst/>
                        </a:rPr>
                        <a:t>klimatföränd</a:t>
                      </a:r>
                      <a:r>
                        <a:rPr lang="sv-SE" sz="1600" kern="100" dirty="0">
                          <a:solidFill>
                            <a:schemeClr val="tx1"/>
                          </a:solidFill>
                          <a:effectLst/>
                        </a:rPr>
                        <a:t>-ringar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sv-SE" sz="1600" kern="100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sv-SE" sz="1600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dirty="0">
                          <a:solidFill>
                            <a:schemeClr val="tx1"/>
                          </a:solidFill>
                        </a:rPr>
                        <a:t>Ökad kunskap inom området Hållbarhet</a:t>
                      </a:r>
                      <a:br>
                        <a:rPr lang="sv-SE" sz="16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sv-SE" sz="1600" b="1" dirty="0">
                          <a:solidFill>
                            <a:schemeClr val="tx1"/>
                          </a:solidFill>
                        </a:rPr>
                        <a:t>Kunskap och rutiner kring nya lagen om textilåtervinning.</a:t>
                      </a:r>
                      <a:br>
                        <a:rPr lang="sv-SE" sz="16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sv-SE" sz="1600" b="1" dirty="0">
                          <a:solidFill>
                            <a:schemeClr val="tx1"/>
                          </a:solidFill>
                        </a:rPr>
                        <a:t>Tillvarata textil mm för återvinning</a:t>
                      </a:r>
                      <a:br>
                        <a:rPr lang="sv-SE" sz="16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sv-SE" sz="1600" b="1" dirty="0">
                          <a:solidFill>
                            <a:schemeClr val="tx1"/>
                          </a:solidFill>
                        </a:rPr>
                        <a:t>Cirkulär ekonomi.</a:t>
                      </a:r>
                      <a:br>
                        <a:rPr lang="sv-SE" sz="16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sv-SE" sz="1600" b="1" dirty="0">
                          <a:solidFill>
                            <a:schemeClr val="tx1"/>
                          </a:solidFill>
                        </a:rPr>
                        <a:t>Minskad användning av engångsartiklar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0" dirty="0">
                          <a:solidFill>
                            <a:schemeClr val="tx1"/>
                          </a:solidFill>
                        </a:rPr>
                        <a:t>Utbildning till Hållbarhetsambassadörer</a:t>
                      </a:r>
                      <a:br>
                        <a:rPr lang="sv-SE" sz="16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sv-SE" sz="1600" b="0" dirty="0">
                          <a:solidFill>
                            <a:schemeClr val="tx1"/>
                          </a:solidFill>
                        </a:rPr>
                        <a:t>Kunskap; Ny lagstiftningen om textilåtervinning. Ta fram rutiner för </a:t>
                      </a:r>
                      <a:r>
                        <a:rPr lang="sv-SE" sz="1600" b="0" dirty="0" err="1">
                          <a:solidFill>
                            <a:schemeClr val="tx1"/>
                          </a:solidFill>
                        </a:rPr>
                        <a:t>RK´s</a:t>
                      </a:r>
                      <a:r>
                        <a:rPr lang="sv-SE" sz="1600" b="0" dirty="0">
                          <a:solidFill>
                            <a:schemeClr val="tx1"/>
                          </a:solidFill>
                        </a:rPr>
                        <a:t> hantering i samarbete. med kommunen om dess handhavande och vårt.</a:t>
                      </a:r>
                      <a:br>
                        <a:rPr lang="sv-SE" sz="16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sv-SE" sz="1600" b="0" dirty="0">
                          <a:solidFill>
                            <a:schemeClr val="tx1"/>
                          </a:solidFill>
                        </a:rPr>
                        <a:t>Extern information om återvinning och återbruk för ökad inlämning och försäljning.</a:t>
                      </a:r>
                      <a:br>
                        <a:rPr lang="sv-SE" sz="16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sv-SE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roducera attraktiva varor för försäljning.</a:t>
                      </a:r>
                      <a:b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Nya lokaler ger bättre möjlighet till att ta emot, sortera och preparera för återbruk.</a:t>
                      </a:r>
                      <a:b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Återanvändning och använda det som finns</a:t>
                      </a:r>
                      <a:endParaRPr lang="sv-SE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Start våren 2025</a:t>
                      </a:r>
                      <a:b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b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 året</a:t>
                      </a:r>
                      <a:b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sv-SE" sz="16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Löpande</a:t>
                      </a:r>
                      <a:b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b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Löpande</a:t>
                      </a:r>
                      <a:b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b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Löpande</a:t>
                      </a:r>
                      <a:endParaRPr lang="sv-SE" sz="16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Styrelse, </a:t>
                      </a:r>
                      <a:r>
                        <a:rPr lang="sv-SE" sz="1600" b="0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UtbildningsgruppSH</a:t>
                      </a:r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-butikerna </a:t>
                      </a:r>
                      <a:b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b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Kommunikatör</a:t>
                      </a:r>
                      <a:b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b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Re:design</a:t>
                      </a:r>
                      <a:b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SecondHand</a:t>
                      </a:r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-butikerna</a:t>
                      </a:r>
                      <a:b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7603670"/>
                  </a:ext>
                </a:extLst>
              </a:tr>
              <a:tr h="869926"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sv-SE" sz="1600" kern="100" dirty="0">
                          <a:solidFill>
                            <a:schemeClr val="tx1"/>
                          </a:solidFill>
                          <a:effectLst/>
                        </a:rPr>
                        <a:t>Humanitära konsekvenser av </a:t>
                      </a:r>
                      <a:r>
                        <a:rPr lang="sv-SE" sz="1600" kern="100" dirty="0" err="1">
                          <a:solidFill>
                            <a:schemeClr val="tx1"/>
                          </a:solidFill>
                          <a:effectLst/>
                        </a:rPr>
                        <a:t>klimatförändr</a:t>
                      </a:r>
                      <a:r>
                        <a:rPr lang="sv-SE" sz="1600" kern="1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sv-SE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dirty="0">
                          <a:solidFill>
                            <a:schemeClr val="tx1"/>
                          </a:solidFill>
                        </a:rPr>
                        <a:t>Kommunala färdmedel alternativt samåkning. Helst cykel/ promenad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Tillse att vi minskar bilåkande. 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Effektivisera resandet tillsammans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Uppföljning uttag för bilersättning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Hela året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Alla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FVL FHG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sv-SE" sz="16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1431362"/>
                  </a:ext>
                </a:extLst>
              </a:tr>
            </a:tbl>
          </a:graphicData>
        </a:graphic>
      </p:graphicFrame>
      <p:pic>
        <p:nvPicPr>
          <p:cNvPr id="4" name="Bildobjekt 3">
            <a:extLst>
              <a:ext uri="{FF2B5EF4-FFF2-40B4-BE49-F238E27FC236}">
                <a16:creationId xmlns:a16="http://schemas.microsoft.com/office/drawing/2014/main" id="{F3B080F3-8DCB-D9C1-E2AC-8D9393F22F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45934" y="6092687"/>
            <a:ext cx="2346066" cy="765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91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DAC7F5C-8B8F-0F2B-007D-55779A0461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5B1473-6F0D-F0F1-3741-EB6909243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825"/>
            <a:ext cx="10515600" cy="847725"/>
          </a:xfrm>
        </p:spPr>
        <p:txBody>
          <a:bodyPr>
            <a:normAutofit fontScale="90000"/>
          </a:bodyPr>
          <a:lstStyle/>
          <a:p>
            <a:pPr algn="ctr"/>
            <a:br>
              <a:rPr lang="da-DK" sz="4000" b="1" dirty="0">
                <a:solidFill>
                  <a:schemeClr val="bg1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4000" b="1" dirty="0">
                <a:solidFill>
                  <a:schemeClr val="bg1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 specifika verksamhetsmål 2025</a:t>
            </a:r>
            <a:br>
              <a:rPr lang="sv-SE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v-SE" dirty="0"/>
          </a:p>
        </p:txBody>
      </p:sp>
      <p:graphicFrame>
        <p:nvGraphicFramePr>
          <p:cNvPr id="5" name="Platshållare för innehåll 4">
            <a:extLst>
              <a:ext uri="{FF2B5EF4-FFF2-40B4-BE49-F238E27FC236}">
                <a16:creationId xmlns:a16="http://schemas.microsoft.com/office/drawing/2014/main" id="{72F622F3-A2BD-E7B1-D78C-442FFB1A36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3344814"/>
              </p:ext>
            </p:extLst>
          </p:nvPr>
        </p:nvGraphicFramePr>
        <p:xfrm>
          <a:off x="181181" y="853901"/>
          <a:ext cx="11622795" cy="55049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4198">
                  <a:extLst>
                    <a:ext uri="{9D8B030D-6E8A-4147-A177-3AD203B41FA5}">
                      <a16:colId xmlns:a16="http://schemas.microsoft.com/office/drawing/2014/main" val="837388600"/>
                    </a:ext>
                  </a:extLst>
                </a:gridCol>
                <a:gridCol w="2336006">
                  <a:extLst>
                    <a:ext uri="{9D8B030D-6E8A-4147-A177-3AD203B41FA5}">
                      <a16:colId xmlns:a16="http://schemas.microsoft.com/office/drawing/2014/main" val="2291972944"/>
                    </a:ext>
                  </a:extLst>
                </a:gridCol>
                <a:gridCol w="4486275">
                  <a:extLst>
                    <a:ext uri="{9D8B030D-6E8A-4147-A177-3AD203B41FA5}">
                      <a16:colId xmlns:a16="http://schemas.microsoft.com/office/drawing/2014/main" val="2056419585"/>
                    </a:ext>
                  </a:extLst>
                </a:gridCol>
                <a:gridCol w="1610431">
                  <a:extLst>
                    <a:ext uri="{9D8B030D-6E8A-4147-A177-3AD203B41FA5}">
                      <a16:colId xmlns:a16="http://schemas.microsoft.com/office/drawing/2014/main" val="3040341738"/>
                    </a:ext>
                  </a:extLst>
                </a:gridCol>
                <a:gridCol w="1645885">
                  <a:extLst>
                    <a:ext uri="{9D8B030D-6E8A-4147-A177-3AD203B41FA5}">
                      <a16:colId xmlns:a16="http://schemas.microsoft.com/office/drawing/2014/main" val="805507762"/>
                    </a:ext>
                  </a:extLst>
                </a:gridCol>
              </a:tblGrid>
              <a:tr h="521893"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2000" kern="1200" dirty="0">
                          <a:solidFill>
                            <a:schemeClr val="tx1"/>
                          </a:solidFill>
                          <a:effectLst/>
                        </a:rPr>
                        <a:t>Målområde</a:t>
                      </a:r>
                      <a:endParaRPr lang="sv-SE" sz="3200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20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Mål</a:t>
                      </a:r>
                      <a:endParaRPr lang="sv-SE" sz="3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20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Aktiviteter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2000" kern="100" dirty="0">
                          <a:solidFill>
                            <a:schemeClr val="tx1"/>
                          </a:solidFill>
                          <a:effectLst/>
                        </a:rPr>
                        <a:t>Tidsplan</a:t>
                      </a:r>
                      <a:endParaRPr lang="sv-SE" sz="3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2000" kern="100" dirty="0">
                          <a:solidFill>
                            <a:schemeClr val="tx1"/>
                          </a:solidFill>
                          <a:effectLst/>
                        </a:rPr>
                        <a:t>Ansvarig</a:t>
                      </a:r>
                      <a:endParaRPr lang="sv-SE" sz="3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060315"/>
                  </a:ext>
                </a:extLst>
              </a:tr>
              <a:tr h="1822798"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Mångfald och inkludering</a:t>
                      </a:r>
                      <a:b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Fler engagerade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Fler frivilliga</a:t>
                      </a:r>
                      <a:b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Fler frivilligledare</a:t>
                      </a:r>
                      <a:b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Behålla medlemmar</a:t>
                      </a:r>
                      <a:b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Öka allas kunskap om RKs verksamhet</a:t>
                      </a:r>
                      <a:br>
                        <a:rPr lang="sv-SE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Det är kul att vara en del i RK Karlstad</a:t>
                      </a:r>
                      <a:endParaRPr lang="sv-SE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Välkomstbrev till nya medlemmar.</a:t>
                      </a:r>
                      <a:br>
                        <a:rPr lang="sv-SE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r>
                        <a:rPr lang="sv-SE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öpande informera på sociala kanaler om Röda Korsets volontärer och verksamhet i Karlstad.</a:t>
                      </a:r>
                      <a:br>
                        <a:rPr lang="sv-SE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Nyhetsbrev varje månad till FVL för spridning.</a:t>
                      </a:r>
                      <a:br>
                        <a:rPr lang="sv-SE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Planera in hälsofrämjande aktiviteter för medlemmar, frivilliga, volontärer och styrelse.</a:t>
                      </a:r>
                      <a:br>
                        <a:rPr lang="sv-SE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juda in alla medlemmar via utskick till årsmötet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Löpande</a:t>
                      </a:r>
                    </a:p>
                    <a:p>
                      <a:pPr algn="l">
                        <a:spcAft>
                          <a:spcPts val="800"/>
                        </a:spcAft>
                      </a:pPr>
                      <a:endParaRPr lang="sv-SE" sz="16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800"/>
                        </a:spcAft>
                      </a:pPr>
                      <a:endParaRPr lang="sv-SE" sz="16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800"/>
                        </a:spcAft>
                      </a:pPr>
                      <a:endParaRPr lang="sv-SE" sz="16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Inför årsmöte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Styrelse 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Medlemsansvarig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Kommunikatör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7326763"/>
                  </a:ext>
                </a:extLst>
              </a:tr>
              <a:tr h="18398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Mångfald och inkludering</a:t>
                      </a:r>
                      <a:b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Fler engagerade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vl="0" fontAlgn="base"/>
                      <a:r>
                        <a:rPr lang="sv-SE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 kommunikation, internt som externt, är inkluderande och jämlik, i text och bild.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Allt ”</a:t>
                      </a:r>
                      <a:r>
                        <a:rPr kumimoji="0" lang="sv-SE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ut-material</a:t>
                      </a:r>
                      <a:r>
                        <a:rPr kumimoji="0" lang="sv-SE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” ska kritiskt granskas, vara fritt </a:t>
                      </a:r>
                      <a:r>
                        <a:rPr kumimoji="0" lang="sv-SE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från fördomar och normerkriterier, </a:t>
                      </a:r>
                      <a:r>
                        <a:rPr kumimoji="0" lang="sv-SE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så att alla kan känna sig inkluderade. Vikten av mångfald!</a:t>
                      </a:r>
                      <a:br>
                        <a:rPr kumimoji="0" lang="sv-SE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</a:br>
                      <a:r>
                        <a:rPr lang="sv-SE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ponsra inlägg på Facebook vid rekrytering och vid info om våra utbildningar. Delta i kampanjer.</a:t>
                      </a:r>
                      <a:b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Uppdatera hemsida, broschyrer och utställningsmaterial. Skicka pressmeddelande</a:t>
                      </a:r>
                      <a:endParaRPr kumimoji="0" lang="sv-SE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Löpande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Styrelse Kommunikatör</a:t>
                      </a:r>
                      <a:br>
                        <a:rPr kumimoji="0" lang="sv-SE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</a:br>
                      <a:r>
                        <a:rPr kumimoji="0" lang="sv-SE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Rekryterings-gruppen </a:t>
                      </a:r>
                      <a:br>
                        <a:rPr kumimoji="0" lang="sv-SE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</a:br>
                      <a:br>
                        <a:rPr kumimoji="0" lang="sv-SE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</a:br>
                      <a:r>
                        <a:rPr kumimoji="0" lang="sv-SE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Berörda deltar i kampanjer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7603670"/>
                  </a:ext>
                </a:extLst>
              </a:tr>
              <a:tr h="13204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Samarbeten gör oss starkare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Öka utbytet mellan kretsens verksamheter.</a:t>
                      </a:r>
                      <a:br>
                        <a:rPr kumimoji="0" lang="sv-S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</a:br>
                      <a:r>
                        <a:rPr kumimoji="0" lang="sv-S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Studiebesök/samarbete med annan krets.</a:t>
                      </a:r>
                      <a:br>
                        <a:rPr kumimoji="0" lang="sv-S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</a:br>
                      <a:r>
                        <a:rPr kumimoji="0" lang="sv-S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Samarbete civilsamhälle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Utbilda alla volontärer i krisberedskap.</a:t>
                      </a:r>
                      <a:br>
                        <a:rPr kumimoji="0" lang="sv-SE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</a:br>
                      <a:r>
                        <a:rPr kumimoji="0" lang="sv-SE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Internrekrytering till Krisberedskapsgruppen.</a:t>
                      </a:r>
                      <a:br>
                        <a:rPr kumimoji="0" lang="sv-SE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</a:br>
                      <a:r>
                        <a:rPr kumimoji="0" lang="sv-SE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Arrangera studiebesök till annan krets, verksamhet.</a:t>
                      </a:r>
                      <a:br>
                        <a:rPr kumimoji="0" lang="sv-SE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</a:br>
                      <a:r>
                        <a:rPr kumimoji="0" lang="sv-SE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Utbyta erfarenheter med andra organisationer inom civilsamhället. Delta i andras arrangemang.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Löpande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FVL Krisberedskap</a:t>
                      </a:r>
                      <a:br>
                        <a:rPr kumimoji="0" lang="sv-SE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</a:br>
                      <a:r>
                        <a:rPr kumimoji="0" lang="sv-SE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Utbildningsgrupp</a:t>
                      </a:r>
                      <a:br>
                        <a:rPr kumimoji="0" lang="sv-SE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</a:br>
                      <a:br>
                        <a:rPr kumimoji="0" lang="sv-SE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</a:br>
                      <a:r>
                        <a:rPr kumimoji="0" lang="sv-SE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Styrelsen och FVL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1431362"/>
                  </a:ext>
                </a:extLst>
              </a:tr>
            </a:tbl>
          </a:graphicData>
        </a:graphic>
      </p:graphicFrame>
      <p:pic>
        <p:nvPicPr>
          <p:cNvPr id="4" name="Bildobjekt 3">
            <a:extLst>
              <a:ext uri="{FF2B5EF4-FFF2-40B4-BE49-F238E27FC236}">
                <a16:creationId xmlns:a16="http://schemas.microsoft.com/office/drawing/2014/main" id="{BD1413AB-16FB-EACD-1436-2F7C3BA651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5934" y="6092687"/>
            <a:ext cx="2346066" cy="765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817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E03AED5-9A9A-363A-A152-D5745D6518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190458-015E-ADC5-C4BD-BA870845D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825"/>
            <a:ext cx="10515600" cy="847725"/>
          </a:xfrm>
        </p:spPr>
        <p:txBody>
          <a:bodyPr>
            <a:normAutofit fontScale="90000"/>
          </a:bodyPr>
          <a:lstStyle/>
          <a:p>
            <a:pPr algn="ctr"/>
            <a:br>
              <a:rPr lang="da-DK" sz="4000" b="1" dirty="0">
                <a:solidFill>
                  <a:schemeClr val="bg1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4000" b="1" dirty="0">
                <a:solidFill>
                  <a:schemeClr val="bg1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 specifika verksamhetsmål 2025</a:t>
            </a:r>
            <a:br>
              <a:rPr lang="sv-SE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v-SE" dirty="0"/>
          </a:p>
        </p:txBody>
      </p:sp>
      <p:graphicFrame>
        <p:nvGraphicFramePr>
          <p:cNvPr id="5" name="Platshållare för innehåll 4">
            <a:extLst>
              <a:ext uri="{FF2B5EF4-FFF2-40B4-BE49-F238E27FC236}">
                <a16:creationId xmlns:a16="http://schemas.microsoft.com/office/drawing/2014/main" id="{1778026C-B245-BCDB-80D9-F71AC11E11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286175"/>
              </p:ext>
            </p:extLst>
          </p:nvPr>
        </p:nvGraphicFramePr>
        <p:xfrm>
          <a:off x="284602" y="994182"/>
          <a:ext cx="11622795" cy="38722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8865">
                  <a:extLst>
                    <a:ext uri="{9D8B030D-6E8A-4147-A177-3AD203B41FA5}">
                      <a16:colId xmlns:a16="http://schemas.microsoft.com/office/drawing/2014/main" val="837388600"/>
                    </a:ext>
                  </a:extLst>
                </a:gridCol>
                <a:gridCol w="2251339">
                  <a:extLst>
                    <a:ext uri="{9D8B030D-6E8A-4147-A177-3AD203B41FA5}">
                      <a16:colId xmlns:a16="http://schemas.microsoft.com/office/drawing/2014/main" val="2291972944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56419585"/>
                    </a:ext>
                  </a:extLst>
                </a:gridCol>
                <a:gridCol w="1524706">
                  <a:extLst>
                    <a:ext uri="{9D8B030D-6E8A-4147-A177-3AD203B41FA5}">
                      <a16:colId xmlns:a16="http://schemas.microsoft.com/office/drawing/2014/main" val="3040341738"/>
                    </a:ext>
                  </a:extLst>
                </a:gridCol>
                <a:gridCol w="1645885">
                  <a:extLst>
                    <a:ext uri="{9D8B030D-6E8A-4147-A177-3AD203B41FA5}">
                      <a16:colId xmlns:a16="http://schemas.microsoft.com/office/drawing/2014/main" val="805507762"/>
                    </a:ext>
                  </a:extLst>
                </a:gridCol>
              </a:tblGrid>
              <a:tr h="476208"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2000" kern="1200" dirty="0">
                          <a:solidFill>
                            <a:schemeClr val="tx1"/>
                          </a:solidFill>
                          <a:effectLst/>
                        </a:rPr>
                        <a:t>Målområde</a:t>
                      </a:r>
                      <a:endParaRPr lang="sv-SE" sz="3200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20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Mål</a:t>
                      </a:r>
                      <a:endParaRPr lang="sv-SE" sz="3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20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Aktiviteter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2000" kern="100" dirty="0">
                          <a:solidFill>
                            <a:schemeClr val="tx1"/>
                          </a:solidFill>
                          <a:effectLst/>
                        </a:rPr>
                        <a:t>Tidsplan</a:t>
                      </a:r>
                      <a:endParaRPr lang="sv-SE" sz="3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2000" kern="100" dirty="0">
                          <a:solidFill>
                            <a:schemeClr val="tx1"/>
                          </a:solidFill>
                          <a:effectLst/>
                        </a:rPr>
                        <a:t>Ansvarig</a:t>
                      </a:r>
                      <a:endParaRPr lang="sv-SE" sz="3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060315"/>
                  </a:ext>
                </a:extLst>
              </a:tr>
              <a:tr h="1268397"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Mångfald och inkludering</a:t>
                      </a:r>
                    </a:p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Samarbeten gör oss starkare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Fler barn uppnår kunskapsmålen i lågstadiet</a:t>
                      </a:r>
                      <a:br>
                        <a:rPr lang="sv-SE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Minst 15 barn per tillfälle under terminen</a:t>
                      </a:r>
                      <a:endParaRPr lang="sv-SE" sz="14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Stimulera barnens vilja och förmåga till lärande</a:t>
                      </a:r>
                      <a:b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Bidra till ökat intresse för lärande och skolarbete</a:t>
                      </a:r>
                      <a:b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Öka kontakter med skolledning och lärare genom bättre informationsvägar och ökat samarbete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Löpande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FVL 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Studiestöd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7326763"/>
                  </a:ext>
                </a:extLst>
              </a:tr>
              <a:tr h="8668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00" dirty="0">
                          <a:solidFill>
                            <a:schemeClr val="tx1"/>
                          </a:solidFill>
                          <a:effectLst/>
                        </a:rPr>
                        <a:t>Fler engagerade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sv-SE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Minst en ny volontär rekryteras varje år till varje verksamhet</a:t>
                      </a:r>
                      <a:endParaRPr lang="sv-SE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Volontärer använder sitt personliga nätverk och sprider kunskap och intresse kring volontärarbete.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Löpande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Alla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603670"/>
                  </a:ext>
                </a:extLst>
              </a:tr>
              <a:tr h="1260820"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Mångfald och inkludering</a:t>
                      </a:r>
                      <a:b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Samarbeten gör oss starkare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Alla som delar Röda Korsets värderingar ska känna sig trygga och accepterade </a:t>
                      </a:r>
                      <a:endParaRPr lang="sv-SE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Alla ska kunna våra sju grundprinciper och ha reflekterat över dem.</a:t>
                      </a:r>
                      <a:b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 ska känna förtroende för varandra och kunna diskutera viktiga frågor med tillit till varandra.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Löpande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Styrelse</a:t>
                      </a:r>
                      <a:b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FVL Utbildnings-gruppen</a:t>
                      </a:r>
                      <a:b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1431362"/>
                  </a:ext>
                </a:extLst>
              </a:tr>
            </a:tbl>
          </a:graphicData>
        </a:graphic>
      </p:graphicFrame>
      <p:pic>
        <p:nvPicPr>
          <p:cNvPr id="4" name="Bildobjekt 3">
            <a:extLst>
              <a:ext uri="{FF2B5EF4-FFF2-40B4-BE49-F238E27FC236}">
                <a16:creationId xmlns:a16="http://schemas.microsoft.com/office/drawing/2014/main" id="{FB9AE317-7DEA-42C1-9F0E-4EDB2373EC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5934" y="6092687"/>
            <a:ext cx="2346066" cy="765313"/>
          </a:xfrm>
          <a:prstGeom prst="rect">
            <a:avLst/>
          </a:prstGeom>
        </p:spPr>
      </p:pic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BDE3F88D-0D17-7AF3-E840-CFBB510CA5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185871"/>
              </p:ext>
            </p:extLst>
          </p:nvPr>
        </p:nvGraphicFramePr>
        <p:xfrm>
          <a:off x="284601" y="4745007"/>
          <a:ext cx="11622795" cy="1463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4999">
                  <a:extLst>
                    <a:ext uri="{9D8B030D-6E8A-4147-A177-3AD203B41FA5}">
                      <a16:colId xmlns:a16="http://schemas.microsoft.com/office/drawing/2014/main" val="1131733577"/>
                    </a:ext>
                  </a:extLst>
                </a:gridCol>
                <a:gridCol w="2306637">
                  <a:extLst>
                    <a:ext uri="{9D8B030D-6E8A-4147-A177-3AD203B41FA5}">
                      <a16:colId xmlns:a16="http://schemas.microsoft.com/office/drawing/2014/main" val="2007840064"/>
                    </a:ext>
                  </a:extLst>
                </a:gridCol>
                <a:gridCol w="4557713">
                  <a:extLst>
                    <a:ext uri="{9D8B030D-6E8A-4147-A177-3AD203B41FA5}">
                      <a16:colId xmlns:a16="http://schemas.microsoft.com/office/drawing/2014/main" val="735481447"/>
                    </a:ext>
                  </a:extLst>
                </a:gridCol>
                <a:gridCol w="1517561">
                  <a:extLst>
                    <a:ext uri="{9D8B030D-6E8A-4147-A177-3AD203B41FA5}">
                      <a16:colId xmlns:a16="http://schemas.microsoft.com/office/drawing/2014/main" val="1703380687"/>
                    </a:ext>
                  </a:extLst>
                </a:gridCol>
                <a:gridCol w="1645885">
                  <a:extLst>
                    <a:ext uri="{9D8B030D-6E8A-4147-A177-3AD203B41FA5}">
                      <a16:colId xmlns:a16="http://schemas.microsoft.com/office/drawing/2014/main" val="649570737"/>
                    </a:ext>
                  </a:extLst>
                </a:gridCol>
              </a:tblGrid>
              <a:tr h="13476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Mångfald och inkludering</a:t>
                      </a:r>
                      <a:b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Fler engagerade</a:t>
                      </a:r>
                    </a:p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Samarbeten gör oss starkare</a:t>
                      </a: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dirty="0">
                          <a:solidFill>
                            <a:schemeClr val="tx1"/>
                          </a:solidFill>
                        </a:rPr>
                        <a:t>En sammansvetsad stark och inkluderande grupp</a:t>
                      </a:r>
                      <a:br>
                        <a:rPr lang="sv-SE" sz="16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sv-SE" sz="1600" b="1" dirty="0">
                          <a:solidFill>
                            <a:schemeClr val="tx1"/>
                          </a:solidFill>
                        </a:rPr>
                        <a:t>Utöka gruppen med 2 -4 manliga kollegor.</a:t>
                      </a:r>
                      <a:br>
                        <a:rPr lang="sv-SE" sz="16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sv-SE" sz="1600" b="1" dirty="0">
                          <a:solidFill>
                            <a:schemeClr val="tx1"/>
                          </a:solidFill>
                        </a:rPr>
                        <a:t>Ökat kunskapsutbyte 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sv-SE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Stärka gruppens sammanhållning och inkludera alla i att hjälpa till med det man så önskar.</a:t>
                      </a:r>
                      <a:br>
                        <a:rPr lang="sv-SE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Utökning av antalet häktesdagar/vecka så att fler kan bryta sin isolering - Utbyte med Häktespersonalen för planering om utökning av dagar.</a:t>
                      </a:r>
                      <a:br>
                        <a:rPr lang="sv-SE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Studiebesök på Tingsrätten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Start under våren</a:t>
                      </a:r>
                    </a:p>
                    <a:p>
                      <a:pPr algn="l">
                        <a:spcAft>
                          <a:spcPts val="800"/>
                        </a:spcAft>
                      </a:pPr>
                      <a:endParaRPr lang="sv-SE" sz="16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 året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800"/>
                        </a:spcAft>
                      </a:pP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FVL</a:t>
                      </a:r>
                      <a:b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sv-SE" sz="1600" b="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Häktesgruppen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9577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8278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TM04033927[[fn=Huvudhändelse]]</Template>
  <TotalTime>944</TotalTime>
  <Words>2210</Words>
  <Application>Microsoft Office PowerPoint</Application>
  <PresentationFormat>Widescreen</PresentationFormat>
  <Paragraphs>253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Aptos</vt:lpstr>
      <vt:lpstr>Arial</vt:lpstr>
      <vt:lpstr>Calibri</vt:lpstr>
      <vt:lpstr>Calibri Light</vt:lpstr>
      <vt:lpstr>Office-tema</vt:lpstr>
      <vt:lpstr>PowerPoint Presentation</vt:lpstr>
      <vt:lpstr>PowerPoint Presentation</vt:lpstr>
      <vt:lpstr>PowerPoint Presentation</vt:lpstr>
      <vt:lpstr>Karlstadkretsens Övergripande Verksamhetsplan 2025</vt:lpstr>
      <vt:lpstr> Övergripande mål 2025  </vt:lpstr>
      <vt:lpstr> Övergripande mål 2025  </vt:lpstr>
      <vt:lpstr> Övergripande mål 2025 fortsättning  </vt:lpstr>
      <vt:lpstr> Mer specifika verksamhetsmål 2025 </vt:lpstr>
      <vt:lpstr> Mer specifika verksamhetsmål 2025 </vt:lpstr>
      <vt:lpstr> Mer specifika verksamhetsmål 2025 </vt:lpstr>
      <vt:lpstr> Mer specifika verksamhetsmål 2025 </vt:lpstr>
      <vt:lpstr> Mer sprcifika verksamhetsmål 2025 </vt:lpstr>
      <vt:lpstr>Uppföljning och Utvärdering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Meta Fredriksson-Monfelt</dc:creator>
  <cp:lastModifiedBy>terese</cp:lastModifiedBy>
  <cp:revision>9</cp:revision>
  <dcterms:created xsi:type="dcterms:W3CDTF">2023-11-21T16:59:19Z</dcterms:created>
  <dcterms:modified xsi:type="dcterms:W3CDTF">2025-01-31T14:33:02Z</dcterms:modified>
</cp:coreProperties>
</file>